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Nunito"/>
      <p:regular r:id="rId22"/>
      <p:bold r:id="rId23"/>
      <p:italic r:id="rId24"/>
      <p:boldItalic r:id="rId25"/>
    </p:embeddedFont>
    <p:embeddedFont>
      <p:font typeface="Roboto Mon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Nunito-regular.fntdata"/><Relationship Id="rId21" Type="http://schemas.openxmlformats.org/officeDocument/2006/relationships/slide" Target="slides/slide16.xml"/><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regular.fntdata"/><Relationship Id="rId25" Type="http://schemas.openxmlformats.org/officeDocument/2006/relationships/font" Target="fonts/Nunito-boldItalic.fntdata"/><Relationship Id="rId28" Type="http://schemas.openxmlformats.org/officeDocument/2006/relationships/font" Target="fonts/RobotoMono-italic.fntdata"/><Relationship Id="rId27" Type="http://schemas.openxmlformats.org/officeDocument/2006/relationships/font" Target="fonts/RobotoMon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307223b57c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307223b57c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33ae574eca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33ae574eca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33ae574eca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33ae574eca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307198cbfe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307198cbfe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30aa5b2b8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30aa5b2b8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33ae574eca_2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333ae574eca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33ae574eca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333ae574eca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307198cbf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307198cbf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307223b57c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307223b57c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307223b57c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307223b57c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307223b57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307223b57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307223b57c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307223b57c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307223b57c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307223b57c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307198cbfe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307198cbfe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307223b57c_0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307223b57c_0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gif"/><Relationship Id="rId4" Type="http://schemas.openxmlformats.org/officeDocument/2006/relationships/image" Target="../media/image9.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311700" y="2975425"/>
            <a:ext cx="8520600" cy="7785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b="1" lang="en-GB" sz="2655">
                <a:solidFill>
                  <a:srgbClr val="980000"/>
                </a:solidFill>
                <a:latin typeface="Arial"/>
                <a:ea typeface="Arial"/>
                <a:cs typeface="Arial"/>
                <a:sym typeface="Arial"/>
              </a:rPr>
              <a:t>VROOM</a:t>
            </a:r>
            <a:r>
              <a:rPr lang="en-GB" sz="2655">
                <a:solidFill>
                  <a:srgbClr val="188038"/>
                </a:solidFill>
                <a:latin typeface="Arial"/>
                <a:ea typeface="Arial"/>
                <a:cs typeface="Arial"/>
                <a:sym typeface="Arial"/>
              </a:rPr>
              <a:t> </a:t>
            </a:r>
            <a:r>
              <a:rPr lang="en-GB" sz="2655">
                <a:solidFill>
                  <a:srgbClr val="073763"/>
                </a:solidFill>
                <a:latin typeface="Arial"/>
                <a:ea typeface="Arial"/>
                <a:cs typeface="Arial"/>
                <a:sym typeface="Arial"/>
              </a:rPr>
              <a:t>–</a:t>
            </a:r>
            <a:r>
              <a:rPr lang="en-GB" sz="2655">
                <a:solidFill>
                  <a:srgbClr val="188038"/>
                </a:solidFill>
                <a:latin typeface="Arial"/>
                <a:ea typeface="Arial"/>
                <a:cs typeface="Arial"/>
                <a:sym typeface="Arial"/>
              </a:rPr>
              <a:t> </a:t>
            </a:r>
            <a:r>
              <a:rPr b="1" lang="en-GB" sz="2655">
                <a:solidFill>
                  <a:srgbClr val="980000"/>
                </a:solidFill>
                <a:latin typeface="Arial"/>
                <a:ea typeface="Arial"/>
                <a:cs typeface="Arial"/>
                <a:sym typeface="Arial"/>
              </a:rPr>
              <a:t>V</a:t>
            </a:r>
            <a:r>
              <a:rPr lang="en-GB" sz="2655">
                <a:solidFill>
                  <a:srgbClr val="073763"/>
                </a:solidFill>
                <a:latin typeface="Arial"/>
                <a:ea typeface="Arial"/>
                <a:cs typeface="Arial"/>
                <a:sym typeface="Arial"/>
              </a:rPr>
              <a:t>ehicle</a:t>
            </a:r>
            <a:r>
              <a:rPr lang="en-GB" sz="2655">
                <a:solidFill>
                  <a:srgbClr val="188038"/>
                </a:solidFill>
                <a:latin typeface="Arial"/>
                <a:ea typeface="Arial"/>
                <a:cs typeface="Arial"/>
                <a:sym typeface="Arial"/>
              </a:rPr>
              <a:t> </a:t>
            </a:r>
            <a:r>
              <a:rPr b="1" lang="en-GB" sz="2655">
                <a:solidFill>
                  <a:srgbClr val="980000"/>
                </a:solidFill>
                <a:latin typeface="Arial"/>
                <a:ea typeface="Arial"/>
                <a:cs typeface="Arial"/>
                <a:sym typeface="Arial"/>
              </a:rPr>
              <a:t>R</a:t>
            </a:r>
            <a:r>
              <a:rPr lang="en-GB" sz="2655">
                <a:solidFill>
                  <a:srgbClr val="073763"/>
                </a:solidFill>
                <a:latin typeface="Arial"/>
                <a:ea typeface="Arial"/>
                <a:cs typeface="Arial"/>
                <a:sym typeface="Arial"/>
              </a:rPr>
              <a:t>ate</a:t>
            </a:r>
            <a:r>
              <a:rPr lang="en-GB" sz="2655">
                <a:solidFill>
                  <a:srgbClr val="188038"/>
                </a:solidFill>
                <a:latin typeface="Arial"/>
                <a:ea typeface="Arial"/>
                <a:cs typeface="Arial"/>
                <a:sym typeface="Arial"/>
              </a:rPr>
              <a:t> </a:t>
            </a:r>
            <a:r>
              <a:rPr b="1" lang="en-GB" sz="2655">
                <a:solidFill>
                  <a:srgbClr val="980000"/>
                </a:solidFill>
                <a:latin typeface="Arial"/>
                <a:ea typeface="Arial"/>
                <a:cs typeface="Arial"/>
                <a:sym typeface="Arial"/>
              </a:rPr>
              <a:t>O</a:t>
            </a:r>
            <a:r>
              <a:rPr lang="en-GB" sz="2655">
                <a:solidFill>
                  <a:srgbClr val="073763"/>
                </a:solidFill>
                <a:latin typeface="Arial"/>
                <a:ea typeface="Arial"/>
                <a:cs typeface="Arial"/>
                <a:sym typeface="Arial"/>
              </a:rPr>
              <a:t>ptimisation</a:t>
            </a:r>
            <a:r>
              <a:rPr lang="en-GB" sz="2655">
                <a:solidFill>
                  <a:srgbClr val="188038"/>
                </a:solidFill>
                <a:latin typeface="Arial"/>
                <a:ea typeface="Arial"/>
                <a:cs typeface="Arial"/>
                <a:sym typeface="Arial"/>
              </a:rPr>
              <a:t> </a:t>
            </a:r>
            <a:r>
              <a:rPr lang="en-GB" sz="2655">
                <a:solidFill>
                  <a:srgbClr val="073763"/>
                </a:solidFill>
                <a:latin typeface="Arial"/>
                <a:ea typeface="Arial"/>
                <a:cs typeface="Arial"/>
                <a:sym typeface="Arial"/>
              </a:rPr>
              <a:t>and</a:t>
            </a:r>
            <a:r>
              <a:rPr lang="en-GB" sz="2655">
                <a:solidFill>
                  <a:srgbClr val="188038"/>
                </a:solidFill>
                <a:latin typeface="Arial"/>
                <a:ea typeface="Arial"/>
                <a:cs typeface="Arial"/>
                <a:sym typeface="Arial"/>
              </a:rPr>
              <a:t> </a:t>
            </a:r>
            <a:r>
              <a:rPr b="1" lang="en-GB" sz="2655">
                <a:solidFill>
                  <a:srgbClr val="980000"/>
                </a:solidFill>
                <a:latin typeface="Arial"/>
                <a:ea typeface="Arial"/>
                <a:cs typeface="Arial"/>
                <a:sym typeface="Arial"/>
              </a:rPr>
              <a:t>O</a:t>
            </a:r>
            <a:r>
              <a:rPr lang="en-GB" sz="2655">
                <a:solidFill>
                  <a:srgbClr val="073763"/>
                </a:solidFill>
                <a:latin typeface="Arial"/>
                <a:ea typeface="Arial"/>
                <a:cs typeface="Arial"/>
                <a:sym typeface="Arial"/>
              </a:rPr>
              <a:t>pen</a:t>
            </a:r>
            <a:r>
              <a:rPr lang="en-GB" sz="2655">
                <a:solidFill>
                  <a:srgbClr val="188038"/>
                </a:solidFill>
                <a:latin typeface="Arial"/>
                <a:ea typeface="Arial"/>
                <a:cs typeface="Arial"/>
                <a:sym typeface="Arial"/>
              </a:rPr>
              <a:t> </a:t>
            </a:r>
            <a:r>
              <a:rPr b="1" lang="en-GB" sz="2655">
                <a:solidFill>
                  <a:srgbClr val="980000"/>
                </a:solidFill>
                <a:latin typeface="Arial"/>
                <a:ea typeface="Arial"/>
                <a:cs typeface="Arial"/>
                <a:sym typeface="Arial"/>
              </a:rPr>
              <a:t>M</a:t>
            </a:r>
            <a:r>
              <a:rPr lang="en-GB" sz="2655">
                <a:solidFill>
                  <a:srgbClr val="073763"/>
                </a:solidFill>
                <a:latin typeface="Arial"/>
                <a:ea typeface="Arial"/>
                <a:cs typeface="Arial"/>
                <a:sym typeface="Arial"/>
              </a:rPr>
              <a:t>odel</a:t>
            </a:r>
            <a:r>
              <a:rPr lang="en-GB" sz="2855">
                <a:solidFill>
                  <a:srgbClr val="188038"/>
                </a:solidFill>
                <a:latin typeface="Arial"/>
                <a:ea typeface="Arial"/>
                <a:cs typeface="Arial"/>
                <a:sym typeface="Arial"/>
              </a:rPr>
              <a:t> </a:t>
            </a:r>
            <a:endParaRPr sz="2855">
              <a:solidFill>
                <a:srgbClr val="188038"/>
              </a:solidFill>
              <a:latin typeface="Arial"/>
              <a:ea typeface="Arial"/>
              <a:cs typeface="Arial"/>
              <a:sym typeface="Arial"/>
            </a:endParaRPr>
          </a:p>
          <a:p>
            <a:pPr indent="0" lvl="0" marL="0" rtl="0" algn="ctr">
              <a:spcBef>
                <a:spcPts val="0"/>
              </a:spcBef>
              <a:spcAft>
                <a:spcPts val="0"/>
              </a:spcAft>
              <a:buNone/>
            </a:pPr>
            <a:r>
              <a:rPr lang="en-GB"/>
              <a:t>	</a:t>
            </a:r>
            <a:endParaRPr/>
          </a:p>
        </p:txBody>
      </p:sp>
      <p:sp>
        <p:nvSpPr>
          <p:cNvPr id="129" name="Google Shape;129;p13"/>
          <p:cNvSpPr txBox="1"/>
          <p:nvPr>
            <p:ph idx="1" type="subTitle"/>
          </p:nvPr>
        </p:nvSpPr>
        <p:spPr>
          <a:xfrm>
            <a:off x="1635025" y="3448800"/>
            <a:ext cx="6076800" cy="14535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GB">
                <a:highlight>
                  <a:schemeClr val="dk1"/>
                </a:highlight>
              </a:rPr>
              <a:t>                        </a:t>
            </a:r>
            <a:r>
              <a:rPr b="1" lang="en-GB" sz="2028">
                <a:solidFill>
                  <a:srgbClr val="000000"/>
                </a:solidFill>
                <a:highlight>
                  <a:schemeClr val="dk1"/>
                </a:highlight>
              </a:rPr>
              <a:t>Car Price Prediction Model</a:t>
            </a:r>
            <a:r>
              <a:rPr lang="en-GB" sz="1885">
                <a:solidFill>
                  <a:srgbClr val="000000"/>
                </a:solidFill>
                <a:highlight>
                  <a:schemeClr val="dk1"/>
                </a:highlight>
              </a:rPr>
              <a:t>:</a:t>
            </a:r>
            <a:r>
              <a:rPr lang="en-GB">
                <a:solidFill>
                  <a:schemeClr val="dk2"/>
                </a:solidFill>
                <a:highlight>
                  <a:schemeClr val="dk1"/>
                </a:highlight>
              </a:rPr>
              <a:t> </a:t>
            </a:r>
            <a:endParaRPr>
              <a:solidFill>
                <a:schemeClr val="dk2"/>
              </a:solidFill>
              <a:highlight>
                <a:schemeClr val="dk1"/>
              </a:highlight>
            </a:endParaRPr>
          </a:p>
          <a:p>
            <a:pPr indent="0" lvl="0" marL="0" rtl="0" algn="ctr">
              <a:spcBef>
                <a:spcPts val="0"/>
              </a:spcBef>
              <a:spcAft>
                <a:spcPts val="0"/>
              </a:spcAft>
              <a:buNone/>
            </a:pPr>
            <a:r>
              <a:rPr lang="en-GB" sz="2779">
                <a:solidFill>
                  <a:srgbClr val="000000"/>
                </a:solidFill>
              </a:rPr>
              <a:t>                             </a:t>
            </a:r>
            <a:r>
              <a:rPr lang="en-GB" sz="2637">
                <a:solidFill>
                  <a:srgbClr val="000000"/>
                </a:solidFill>
                <a:highlight>
                  <a:schemeClr val="dk1"/>
                </a:highlight>
              </a:rPr>
              <a:t>Rajani Muttumula</a:t>
            </a:r>
            <a:endParaRPr sz="2637">
              <a:highlight>
                <a:schemeClr val="dk1"/>
              </a:highlight>
            </a:endParaRPr>
          </a:p>
          <a:p>
            <a:pPr indent="0" lvl="0" marL="0" rtl="0" algn="ctr">
              <a:spcBef>
                <a:spcPts val="0"/>
              </a:spcBef>
              <a:spcAft>
                <a:spcPts val="0"/>
              </a:spcAft>
              <a:buNone/>
            </a:pPr>
            <a:r>
              <a:rPr lang="en-GB" sz="2637">
                <a:highlight>
                  <a:schemeClr val="dk1"/>
                </a:highlight>
              </a:rPr>
              <a:t>                                      </a:t>
            </a:r>
            <a:r>
              <a:rPr lang="en-GB" sz="2637">
                <a:solidFill>
                  <a:srgbClr val="000000"/>
                </a:solidFill>
                <a:highlight>
                  <a:schemeClr val="dk1"/>
                </a:highlight>
              </a:rPr>
              <a:t>Samadhi </a:t>
            </a:r>
            <a:r>
              <a:rPr lang="en-GB" sz="2637">
                <a:solidFill>
                  <a:srgbClr val="000000"/>
                </a:solidFill>
                <a:highlight>
                  <a:schemeClr val="dk1"/>
                </a:highlight>
              </a:rPr>
              <a:t>Loku Hewage </a:t>
            </a:r>
            <a:endParaRPr sz="2637">
              <a:highlight>
                <a:schemeClr val="dk1"/>
              </a:highlight>
            </a:endParaRPr>
          </a:p>
          <a:p>
            <a:pPr indent="0" lvl="0" marL="0" rtl="0" algn="ctr">
              <a:spcBef>
                <a:spcPts val="0"/>
              </a:spcBef>
              <a:spcAft>
                <a:spcPts val="0"/>
              </a:spcAft>
              <a:buNone/>
            </a:pPr>
            <a:r>
              <a:rPr lang="en-GB" sz="2637">
                <a:highlight>
                  <a:schemeClr val="dk1"/>
                </a:highlight>
              </a:rPr>
              <a:t>                             </a:t>
            </a:r>
            <a:r>
              <a:rPr lang="en-GB" sz="2637">
                <a:solidFill>
                  <a:srgbClr val="000000"/>
                </a:solidFill>
                <a:highlight>
                  <a:schemeClr val="dk1"/>
                </a:highlight>
              </a:rPr>
              <a:t>Soheil Dabooyeh</a:t>
            </a:r>
            <a:endParaRPr sz="2637">
              <a:highlight>
                <a:schemeClr val="dk1"/>
              </a:highlight>
            </a:endParaRPr>
          </a:p>
          <a:p>
            <a:pPr indent="0" lvl="0" marL="0" rtl="0" algn="ctr">
              <a:spcBef>
                <a:spcPts val="0"/>
              </a:spcBef>
              <a:spcAft>
                <a:spcPts val="0"/>
              </a:spcAft>
              <a:buNone/>
            </a:pPr>
            <a:r>
              <a:rPr lang="en-GB" sz="2637">
                <a:highlight>
                  <a:schemeClr val="dk1"/>
                </a:highlight>
              </a:rPr>
              <a:t>                            </a:t>
            </a:r>
            <a:r>
              <a:rPr lang="en-GB" sz="2637">
                <a:solidFill>
                  <a:srgbClr val="000000"/>
                </a:solidFill>
                <a:highlight>
                  <a:schemeClr val="dk1"/>
                </a:highlight>
              </a:rPr>
              <a:t>Xingran Lu(Jane)</a:t>
            </a:r>
            <a:endParaRPr sz="2637">
              <a:solidFill>
                <a:srgbClr val="000000"/>
              </a:solidFill>
              <a:highlight>
                <a:schemeClr val="dk1"/>
              </a:highlight>
            </a:endParaRPr>
          </a:p>
          <a:p>
            <a:pPr indent="0" lvl="0" marL="0" rtl="0" algn="ctr">
              <a:spcBef>
                <a:spcPts val="0"/>
              </a:spcBef>
              <a:spcAft>
                <a:spcPts val="0"/>
              </a:spcAft>
              <a:buNone/>
            </a:pPr>
            <a:r>
              <a:t/>
            </a:r>
            <a:endParaRPr/>
          </a:p>
        </p:txBody>
      </p:sp>
      <p:pic>
        <p:nvPicPr>
          <p:cNvPr descr="a pixelated image of an orange sports car on a road (provided by Tenor)" id="130" name="Google Shape;130;p13"/>
          <p:cNvPicPr preferRelativeResize="0"/>
          <p:nvPr/>
        </p:nvPicPr>
        <p:blipFill>
          <a:blip r:embed="rId3">
            <a:alphaModFix/>
          </a:blip>
          <a:stretch>
            <a:fillRect/>
          </a:stretch>
        </p:blipFill>
        <p:spPr>
          <a:xfrm>
            <a:off x="0" y="-181250"/>
            <a:ext cx="5137825" cy="2800425"/>
          </a:xfrm>
          <a:prstGeom prst="rect">
            <a:avLst/>
          </a:prstGeom>
          <a:noFill/>
          <a:ln>
            <a:noFill/>
          </a:ln>
        </p:spPr>
      </p:pic>
      <p:pic>
        <p:nvPicPr>
          <p:cNvPr descr="a gif of a person driving a red car with a dog on the steering wheel (provided by Tenor)" id="131" name="Google Shape;131;p13"/>
          <p:cNvPicPr preferRelativeResize="0"/>
          <p:nvPr/>
        </p:nvPicPr>
        <p:blipFill>
          <a:blip r:embed="rId4">
            <a:alphaModFix/>
          </a:blip>
          <a:stretch>
            <a:fillRect/>
          </a:stretch>
        </p:blipFill>
        <p:spPr>
          <a:xfrm>
            <a:off x="4924017" y="-181250"/>
            <a:ext cx="4074909" cy="2800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22"/>
          <p:cNvPicPr preferRelativeResize="0"/>
          <p:nvPr/>
        </p:nvPicPr>
        <p:blipFill>
          <a:blip r:embed="rId3">
            <a:alphaModFix/>
          </a:blip>
          <a:stretch>
            <a:fillRect/>
          </a:stretch>
        </p:blipFill>
        <p:spPr>
          <a:xfrm>
            <a:off x="109750" y="-28450"/>
            <a:ext cx="8583175" cy="5200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23"/>
          <p:cNvPicPr preferRelativeResize="0"/>
          <p:nvPr/>
        </p:nvPicPr>
        <p:blipFill>
          <a:blip r:embed="rId3">
            <a:alphaModFix/>
          </a:blip>
          <a:stretch>
            <a:fillRect/>
          </a:stretch>
        </p:blipFill>
        <p:spPr>
          <a:xfrm>
            <a:off x="725250" y="176750"/>
            <a:ext cx="7222625" cy="479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24"/>
          <p:cNvPicPr preferRelativeResize="0"/>
          <p:nvPr/>
        </p:nvPicPr>
        <p:blipFill>
          <a:blip r:embed="rId3">
            <a:alphaModFix/>
          </a:blip>
          <a:stretch>
            <a:fillRect/>
          </a:stretch>
        </p:blipFill>
        <p:spPr>
          <a:xfrm>
            <a:off x="162750" y="743650"/>
            <a:ext cx="4444100" cy="2168750"/>
          </a:xfrm>
          <a:prstGeom prst="rect">
            <a:avLst/>
          </a:prstGeom>
          <a:noFill/>
          <a:ln>
            <a:noFill/>
          </a:ln>
        </p:spPr>
      </p:pic>
      <p:sp>
        <p:nvSpPr>
          <p:cNvPr id="201" name="Google Shape;201;p24"/>
          <p:cNvSpPr txBox="1"/>
          <p:nvPr/>
        </p:nvSpPr>
        <p:spPr>
          <a:xfrm>
            <a:off x="115900" y="3549400"/>
            <a:ext cx="8500200" cy="8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100"/>
              <a:t>Summary</a:t>
            </a:r>
            <a:r>
              <a:rPr lang="en-GB" sz="1100"/>
              <a:t>:</a:t>
            </a:r>
            <a:endParaRPr sz="1100"/>
          </a:p>
          <a:p>
            <a:pPr indent="-298450" lvl="0" marL="457200" rtl="0" algn="l">
              <a:lnSpc>
                <a:spcPct val="115000"/>
              </a:lnSpc>
              <a:spcBef>
                <a:spcPts val="1200"/>
              </a:spcBef>
              <a:spcAft>
                <a:spcPts val="0"/>
              </a:spcAft>
              <a:buSzPts val="1100"/>
              <a:buChar char="●"/>
            </a:pPr>
            <a:r>
              <a:rPr b="1" lang="en-GB" sz="1100"/>
              <a:t>Lasso Regression</a:t>
            </a:r>
            <a:r>
              <a:rPr lang="en-GB" sz="1100"/>
              <a:t> is the best model overall, with the highest R² and the lowest MAE.</a:t>
            </a:r>
            <a:endParaRPr sz="1100"/>
          </a:p>
          <a:p>
            <a:pPr indent="-298450" lvl="0" marL="457200" rtl="0" algn="l">
              <a:lnSpc>
                <a:spcPct val="115000"/>
              </a:lnSpc>
              <a:spcBef>
                <a:spcPts val="0"/>
              </a:spcBef>
              <a:spcAft>
                <a:spcPts val="0"/>
              </a:spcAft>
              <a:buSzPts val="1100"/>
              <a:buChar char="●"/>
            </a:pPr>
            <a:r>
              <a:rPr b="1" lang="en-GB" sz="1100"/>
              <a:t>Random Forest</a:t>
            </a:r>
            <a:r>
              <a:rPr lang="en-GB" sz="1100"/>
              <a:t> and </a:t>
            </a:r>
            <a:r>
              <a:rPr b="1" lang="en-GB" sz="1100"/>
              <a:t>Linear Regression</a:t>
            </a:r>
            <a:r>
              <a:rPr lang="en-GB" sz="1100"/>
              <a:t> perform similarly, but </a:t>
            </a:r>
            <a:r>
              <a:rPr b="1" lang="en-GB" sz="1100"/>
              <a:t>Gradient Boosting</a:t>
            </a:r>
            <a:r>
              <a:rPr lang="en-GB" sz="1100"/>
              <a:t> performs the worst in both R² and MAE.</a:t>
            </a:r>
            <a:endParaRPr sz="1100"/>
          </a:p>
          <a:p>
            <a:pPr indent="0" lvl="0" marL="0" rtl="0" algn="l">
              <a:spcBef>
                <a:spcPts val="1200"/>
              </a:spcBef>
              <a:spcAft>
                <a:spcPts val="0"/>
              </a:spcAft>
              <a:buNone/>
            </a:pPr>
            <a:r>
              <a:t/>
            </a:r>
            <a:endParaRPr sz="1300">
              <a:solidFill>
                <a:schemeClr val="dk2"/>
              </a:solidFill>
              <a:latin typeface="Calibri"/>
              <a:ea typeface="Calibri"/>
              <a:cs typeface="Calibri"/>
              <a:sym typeface="Calibri"/>
            </a:endParaRPr>
          </a:p>
        </p:txBody>
      </p:sp>
      <p:sp>
        <p:nvSpPr>
          <p:cNvPr id="202" name="Google Shape;202;p24"/>
          <p:cNvSpPr txBox="1"/>
          <p:nvPr/>
        </p:nvSpPr>
        <p:spPr>
          <a:xfrm>
            <a:off x="4606850" y="837875"/>
            <a:ext cx="4154400" cy="288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sz="1100"/>
              <a:t>The table shows the performance of all of our machine learning models on our dataset, using </a:t>
            </a:r>
            <a:r>
              <a:rPr b="1" lang="en-GB" sz="1100"/>
              <a:t>R² Score</a:t>
            </a:r>
            <a:r>
              <a:rPr lang="en-GB" sz="1100"/>
              <a:t> and </a:t>
            </a:r>
            <a:r>
              <a:rPr b="1" lang="en-GB" sz="1100"/>
              <a:t>MAE</a:t>
            </a:r>
            <a:r>
              <a:rPr lang="en-GB" sz="1100"/>
              <a:t> (Mean Absolute Error) as metrics.</a:t>
            </a:r>
            <a:endParaRPr sz="1100"/>
          </a:p>
          <a:p>
            <a:pPr indent="-298450" lvl="0" marL="457200" rtl="0" algn="l">
              <a:lnSpc>
                <a:spcPct val="115000"/>
              </a:lnSpc>
              <a:spcBef>
                <a:spcPts val="1200"/>
              </a:spcBef>
              <a:spcAft>
                <a:spcPts val="0"/>
              </a:spcAft>
              <a:buSzPts val="1100"/>
              <a:buAutoNum type="arabicPeriod"/>
            </a:pPr>
            <a:r>
              <a:rPr b="1" lang="en-GB" sz="1100"/>
              <a:t>R² Score</a:t>
            </a:r>
            <a:r>
              <a:rPr lang="en-GB" sz="1100"/>
              <a:t> tells how well the model explains the variance in the data. The closer to 1, the better the model. Here, </a:t>
            </a:r>
            <a:r>
              <a:rPr b="1" lang="en-GB" sz="1100"/>
              <a:t>Lasso Regression</a:t>
            </a:r>
            <a:r>
              <a:rPr lang="en-GB" sz="1100"/>
              <a:t> has the highest R² at </a:t>
            </a:r>
            <a:r>
              <a:rPr b="1" lang="en-GB" sz="1100"/>
              <a:t>0.801</a:t>
            </a:r>
            <a:r>
              <a:rPr lang="en-GB" sz="1100"/>
              <a:t>, meaning it explains 80.13% of the variance, which is the best.</a:t>
            </a:r>
            <a:endParaRPr sz="1100"/>
          </a:p>
          <a:p>
            <a:pPr indent="-298450" lvl="0" marL="457200" rtl="0" algn="l">
              <a:lnSpc>
                <a:spcPct val="115000"/>
              </a:lnSpc>
              <a:spcBef>
                <a:spcPts val="0"/>
              </a:spcBef>
              <a:spcAft>
                <a:spcPts val="0"/>
              </a:spcAft>
              <a:buSzPts val="1100"/>
              <a:buAutoNum type="arabicPeriod"/>
            </a:pPr>
            <a:r>
              <a:rPr b="1" lang="en-GB" sz="1100"/>
              <a:t>MAE</a:t>
            </a:r>
            <a:r>
              <a:rPr lang="en-GB" sz="1100"/>
              <a:t> measures the average difference between the predicted and actual values. A lower MAE means better accuracy. </a:t>
            </a:r>
            <a:r>
              <a:rPr b="1" lang="en-GB" sz="1100"/>
              <a:t>Lasso Regression</a:t>
            </a:r>
            <a:r>
              <a:rPr lang="en-GB" sz="1100"/>
              <a:t> also has the lowest MAE (</a:t>
            </a:r>
            <a:r>
              <a:rPr b="1" lang="en-GB" sz="1100"/>
              <a:t>5202.51</a:t>
            </a:r>
            <a:r>
              <a:rPr lang="en-GB" sz="1100"/>
              <a:t>), meaning its predictions are closest to the actual values.</a:t>
            </a:r>
            <a:endParaRPr sz="1100"/>
          </a:p>
          <a:p>
            <a:pPr indent="0" lvl="0" marL="0" rtl="0" algn="l">
              <a:lnSpc>
                <a:spcPct val="115000"/>
              </a:lnSpc>
              <a:spcBef>
                <a:spcPts val="1200"/>
              </a:spcBef>
              <a:spcAft>
                <a:spcPts val="0"/>
              </a:spcAft>
              <a:buNone/>
            </a:pPr>
            <a:r>
              <a:t/>
            </a:r>
            <a:endParaRPr sz="1100"/>
          </a:p>
          <a:p>
            <a:pPr indent="0" lvl="0" marL="0" rtl="0" algn="l">
              <a:spcBef>
                <a:spcPts val="1200"/>
              </a:spcBef>
              <a:spcAft>
                <a:spcPts val="0"/>
              </a:spcAft>
              <a:buNone/>
            </a:pPr>
            <a:r>
              <a:t/>
            </a:r>
            <a:endParaRPr sz="1300">
              <a:solidFill>
                <a:schemeClr val="dk2"/>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chemeClr val="dk2"/>
                </a:solidFill>
              </a:rPr>
              <a:t>Meet Your Intelligent Car Assistant</a:t>
            </a:r>
            <a:endParaRPr b="1">
              <a:solidFill>
                <a:schemeClr val="dk2"/>
              </a:solidFill>
            </a:endParaRPr>
          </a:p>
        </p:txBody>
      </p:sp>
      <p:sp>
        <p:nvSpPr>
          <p:cNvPr id="208" name="Google Shape;208;p2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fontScale="47500" lnSpcReduction="10000"/>
          </a:bodyPr>
          <a:lstStyle/>
          <a:p>
            <a:pPr indent="-279876" lvl="0" marL="457200" rtl="0" algn="l">
              <a:lnSpc>
                <a:spcPct val="150000"/>
              </a:lnSpc>
              <a:spcBef>
                <a:spcPts val="0"/>
              </a:spcBef>
              <a:spcAft>
                <a:spcPts val="0"/>
              </a:spcAft>
              <a:buClr>
                <a:srgbClr val="000000"/>
              </a:buClr>
              <a:buSzPct val="100000"/>
              <a:buFont typeface="Arial"/>
              <a:buChar char="●"/>
            </a:pPr>
            <a:r>
              <a:rPr lang="en-GB" sz="1700">
                <a:solidFill>
                  <a:srgbClr val="000000"/>
                </a:solidFill>
                <a:latin typeface="Arial"/>
                <a:ea typeface="Arial"/>
                <a:cs typeface="Arial"/>
                <a:sym typeface="Arial"/>
              </a:rPr>
              <a:t>Powered by </a:t>
            </a:r>
            <a:r>
              <a:rPr b="1" lang="en-GB" sz="1700">
                <a:solidFill>
                  <a:srgbClr val="000000"/>
                </a:solidFill>
                <a:latin typeface="Arial"/>
                <a:ea typeface="Arial"/>
                <a:cs typeface="Arial"/>
                <a:sym typeface="Arial"/>
              </a:rPr>
              <a:t>Machine Learning &amp; NLP</a:t>
            </a:r>
            <a:endParaRPr b="1" sz="1700">
              <a:solidFill>
                <a:srgbClr val="000000"/>
              </a:solidFill>
              <a:latin typeface="Arial"/>
              <a:ea typeface="Arial"/>
              <a:cs typeface="Arial"/>
              <a:sym typeface="Arial"/>
            </a:endParaRPr>
          </a:p>
          <a:p>
            <a:pPr indent="-279876" lvl="0" marL="457200" rtl="0" algn="l">
              <a:lnSpc>
                <a:spcPct val="150000"/>
              </a:lnSpc>
              <a:spcBef>
                <a:spcPts val="0"/>
              </a:spcBef>
              <a:spcAft>
                <a:spcPts val="0"/>
              </a:spcAft>
              <a:buClr>
                <a:srgbClr val="000000"/>
              </a:buClr>
              <a:buSzPct val="100000"/>
              <a:buFont typeface="Arial"/>
              <a:buChar char="●"/>
            </a:pPr>
            <a:r>
              <a:rPr lang="en-GB" sz="1700">
                <a:solidFill>
                  <a:srgbClr val="000000"/>
                </a:solidFill>
                <a:latin typeface="Arial"/>
                <a:ea typeface="Arial"/>
                <a:cs typeface="Arial"/>
                <a:sym typeface="Arial"/>
              </a:rPr>
              <a:t>Helps users navigate car shopping</a:t>
            </a:r>
            <a:endParaRPr sz="1700">
              <a:solidFill>
                <a:srgbClr val="000000"/>
              </a:solidFill>
              <a:latin typeface="Arial"/>
              <a:ea typeface="Arial"/>
              <a:cs typeface="Arial"/>
              <a:sym typeface="Arial"/>
            </a:endParaRPr>
          </a:p>
          <a:p>
            <a:pPr indent="-279876" lvl="0" marL="457200" rtl="0" algn="l">
              <a:lnSpc>
                <a:spcPct val="150000"/>
              </a:lnSpc>
              <a:spcBef>
                <a:spcPts val="0"/>
              </a:spcBef>
              <a:spcAft>
                <a:spcPts val="0"/>
              </a:spcAft>
              <a:buClr>
                <a:srgbClr val="000000"/>
              </a:buClr>
              <a:buSzPct val="100000"/>
              <a:buFont typeface="Arial"/>
              <a:buChar char="●"/>
            </a:pPr>
            <a:r>
              <a:rPr lang="en-GB" sz="1700">
                <a:solidFill>
                  <a:srgbClr val="000000"/>
                </a:solidFill>
                <a:latin typeface="Arial"/>
                <a:ea typeface="Arial"/>
                <a:cs typeface="Arial"/>
                <a:sym typeface="Arial"/>
              </a:rPr>
              <a:t>Access to a </a:t>
            </a:r>
            <a:r>
              <a:rPr b="1" lang="en-GB" sz="1700">
                <a:solidFill>
                  <a:srgbClr val="000000"/>
                </a:solidFill>
                <a:latin typeface="Arial"/>
                <a:ea typeface="Arial"/>
                <a:cs typeface="Arial"/>
                <a:sym typeface="Arial"/>
              </a:rPr>
              <a:t>database of 17,000+ vehicles</a:t>
            </a:r>
            <a:endParaRPr sz="1700">
              <a:solidFill>
                <a:srgbClr val="000000"/>
              </a:solidFill>
              <a:latin typeface="Arial"/>
              <a:ea typeface="Arial"/>
              <a:cs typeface="Arial"/>
              <a:sym typeface="Arial"/>
            </a:endParaRPr>
          </a:p>
          <a:p>
            <a:pPr indent="-279876" lvl="0" marL="457200" rtl="0" algn="l">
              <a:lnSpc>
                <a:spcPct val="150000"/>
              </a:lnSpc>
              <a:spcBef>
                <a:spcPts val="0"/>
              </a:spcBef>
              <a:spcAft>
                <a:spcPts val="0"/>
              </a:spcAft>
              <a:buClr>
                <a:srgbClr val="000000"/>
              </a:buClr>
              <a:buSzPct val="100000"/>
              <a:buFont typeface="Arial"/>
              <a:buChar char="●"/>
            </a:pPr>
            <a:r>
              <a:rPr lang="en-GB" sz="1700">
                <a:solidFill>
                  <a:srgbClr val="000000"/>
                </a:solidFill>
                <a:latin typeface="Arial"/>
                <a:ea typeface="Arial"/>
                <a:cs typeface="Arial"/>
                <a:sym typeface="Arial"/>
              </a:rPr>
              <a:t>Provides </a:t>
            </a:r>
            <a:r>
              <a:rPr b="1" lang="en-GB" sz="1700">
                <a:solidFill>
                  <a:srgbClr val="000000"/>
                </a:solidFill>
                <a:latin typeface="Arial"/>
                <a:ea typeface="Arial"/>
                <a:cs typeface="Arial"/>
                <a:sym typeface="Arial"/>
              </a:rPr>
              <a:t>personalised recommendations, price insights, and vehicle details</a:t>
            </a:r>
            <a:endParaRPr b="1" sz="1700">
              <a:solidFill>
                <a:srgbClr val="000000"/>
              </a:solidFill>
              <a:latin typeface="Arial"/>
              <a:ea typeface="Arial"/>
              <a:cs typeface="Arial"/>
              <a:sym typeface="Arial"/>
            </a:endParaRPr>
          </a:p>
          <a:p>
            <a:pPr indent="0" lvl="0" marL="457200" rtl="0" algn="l">
              <a:lnSpc>
                <a:spcPct val="150000"/>
              </a:lnSpc>
              <a:spcBef>
                <a:spcPts val="0"/>
              </a:spcBef>
              <a:spcAft>
                <a:spcPts val="0"/>
              </a:spcAft>
              <a:buNone/>
            </a:pPr>
            <a:r>
              <a:t/>
            </a:r>
            <a:endParaRPr b="1" sz="1700">
              <a:solidFill>
                <a:srgbClr val="000000"/>
              </a:solidFill>
              <a:latin typeface="Arial"/>
              <a:ea typeface="Arial"/>
              <a:cs typeface="Arial"/>
              <a:sym typeface="Arial"/>
            </a:endParaRPr>
          </a:p>
          <a:p>
            <a:pPr indent="0" lvl="0" marL="457200" rtl="0" algn="l">
              <a:lnSpc>
                <a:spcPct val="150000"/>
              </a:lnSpc>
              <a:spcBef>
                <a:spcPts val="0"/>
              </a:spcBef>
              <a:spcAft>
                <a:spcPts val="0"/>
              </a:spcAft>
              <a:buNone/>
            </a:pPr>
            <a:r>
              <a:rPr lang="en-GB" sz="1700">
                <a:solidFill>
                  <a:schemeClr val="lt1"/>
                </a:solidFill>
                <a:latin typeface="Arial"/>
                <a:ea typeface="Arial"/>
                <a:cs typeface="Arial"/>
                <a:sym typeface="Arial"/>
              </a:rPr>
              <a:t>🔍</a:t>
            </a:r>
            <a:r>
              <a:rPr b="1" lang="en-GB" sz="1700">
                <a:latin typeface="Arial"/>
                <a:ea typeface="Arial"/>
                <a:cs typeface="Arial"/>
                <a:sym typeface="Arial"/>
              </a:rPr>
              <a:t>Smart Search System</a:t>
            </a:r>
            <a:endParaRPr b="1" sz="1700">
              <a:latin typeface="Arial"/>
              <a:ea typeface="Arial"/>
              <a:cs typeface="Arial"/>
              <a:sym typeface="Arial"/>
            </a:endParaRPr>
          </a:p>
          <a:p>
            <a:pPr indent="0" lvl="0" marL="457200" rtl="0" algn="l">
              <a:lnSpc>
                <a:spcPct val="150000"/>
              </a:lnSpc>
              <a:spcBef>
                <a:spcPts val="0"/>
              </a:spcBef>
              <a:spcAft>
                <a:spcPts val="0"/>
              </a:spcAft>
              <a:buNone/>
            </a:pPr>
            <a:r>
              <a:t/>
            </a:r>
            <a:endParaRPr b="1" sz="1700">
              <a:latin typeface="Arial"/>
              <a:ea typeface="Arial"/>
              <a:cs typeface="Arial"/>
              <a:sym typeface="Arial"/>
            </a:endParaRPr>
          </a:p>
          <a:p>
            <a:pPr indent="0" lvl="0" marL="457200" rtl="0" algn="l">
              <a:lnSpc>
                <a:spcPct val="150000"/>
              </a:lnSpc>
              <a:spcBef>
                <a:spcPts val="0"/>
              </a:spcBef>
              <a:spcAft>
                <a:spcPts val="0"/>
              </a:spcAft>
              <a:buNone/>
            </a:pPr>
            <a:r>
              <a:rPr b="1" lang="en-GB" sz="1700">
                <a:latin typeface="Arial"/>
                <a:ea typeface="Arial"/>
                <a:cs typeface="Arial"/>
                <a:sym typeface="Arial"/>
              </a:rPr>
              <a:t>💰Comprehensive Pricing Insights</a:t>
            </a:r>
            <a:endParaRPr b="1" sz="1700">
              <a:latin typeface="Arial"/>
              <a:ea typeface="Arial"/>
              <a:cs typeface="Arial"/>
              <a:sym typeface="Arial"/>
            </a:endParaRPr>
          </a:p>
          <a:p>
            <a:pPr indent="0" lvl="0" marL="457200" rtl="0" algn="l">
              <a:lnSpc>
                <a:spcPct val="150000"/>
              </a:lnSpc>
              <a:spcBef>
                <a:spcPts val="0"/>
              </a:spcBef>
              <a:spcAft>
                <a:spcPts val="0"/>
              </a:spcAft>
              <a:buNone/>
            </a:pPr>
            <a:r>
              <a:t/>
            </a:r>
            <a:endParaRPr b="1" sz="1700">
              <a:latin typeface="Arial"/>
              <a:ea typeface="Arial"/>
              <a:cs typeface="Arial"/>
              <a:sym typeface="Arial"/>
            </a:endParaRPr>
          </a:p>
          <a:p>
            <a:pPr indent="0" lvl="0" marL="457200" rtl="0" algn="l">
              <a:lnSpc>
                <a:spcPct val="150000"/>
              </a:lnSpc>
              <a:spcBef>
                <a:spcPts val="0"/>
              </a:spcBef>
              <a:spcAft>
                <a:spcPts val="0"/>
              </a:spcAft>
              <a:buNone/>
            </a:pPr>
            <a:r>
              <a:rPr b="1" lang="en-GB" sz="1700">
                <a:latin typeface="Arial"/>
                <a:ea typeface="Arial"/>
                <a:cs typeface="Arial"/>
                <a:sym typeface="Arial"/>
              </a:rPr>
              <a:t>⚙️Advanced Search Filters</a:t>
            </a:r>
            <a:endParaRPr b="1" sz="1700">
              <a:solidFill>
                <a:srgbClr val="000000"/>
              </a:solidFill>
              <a:latin typeface="Arial"/>
              <a:ea typeface="Arial"/>
              <a:cs typeface="Arial"/>
              <a:sym typeface="Arial"/>
            </a:endParaRPr>
          </a:p>
          <a:p>
            <a:pPr indent="0" lvl="0" marL="457200" rtl="0" algn="l">
              <a:lnSpc>
                <a:spcPct val="150000"/>
              </a:lnSpc>
              <a:spcBef>
                <a:spcPts val="0"/>
              </a:spcBef>
              <a:spcAft>
                <a:spcPts val="0"/>
              </a:spcAft>
              <a:buNone/>
            </a:pPr>
            <a:r>
              <a:t/>
            </a:r>
            <a:endParaRPr b="1" sz="1700">
              <a:solidFill>
                <a:srgbClr val="000000"/>
              </a:solidFill>
              <a:latin typeface="Arial"/>
              <a:ea typeface="Arial"/>
              <a:cs typeface="Arial"/>
              <a:sym typeface="Arial"/>
            </a:endParaRPr>
          </a:p>
          <a:p>
            <a:pPr indent="0" lvl="0" marL="457200" rtl="0" algn="l">
              <a:lnSpc>
                <a:spcPct val="150000"/>
              </a:lnSpc>
              <a:spcBef>
                <a:spcPts val="0"/>
              </a:spcBef>
              <a:spcAft>
                <a:spcPts val="0"/>
              </a:spcAft>
              <a:buNone/>
            </a:pPr>
            <a:r>
              <a:t/>
            </a:r>
            <a:endParaRPr b="1" sz="1100">
              <a:solidFill>
                <a:srgbClr val="000000"/>
              </a:solidFill>
              <a:latin typeface="Arial"/>
              <a:ea typeface="Arial"/>
              <a:cs typeface="Arial"/>
              <a:sym typeface="Arial"/>
            </a:endParaRPr>
          </a:p>
          <a:p>
            <a:pPr indent="0" lvl="0" marL="457200" rtl="0" algn="l">
              <a:lnSpc>
                <a:spcPct val="100000"/>
              </a:lnSpc>
              <a:spcBef>
                <a:spcPts val="0"/>
              </a:spcBef>
              <a:spcAft>
                <a:spcPts val="0"/>
              </a:spcAft>
              <a:buNone/>
            </a:pPr>
            <a:r>
              <a:t/>
            </a:r>
            <a:endParaRPr b="1" sz="1100">
              <a:latin typeface="Arial"/>
              <a:ea typeface="Arial"/>
              <a:cs typeface="Arial"/>
              <a:sym typeface="Arial"/>
            </a:endParaRPr>
          </a:p>
          <a:p>
            <a:pPr indent="0" lvl="0" marL="457200" rtl="0" algn="l">
              <a:spcBef>
                <a:spcPts val="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14" name="Google Shape;214;p2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5" name="Google Shape;215;p26"/>
          <p:cNvPicPr preferRelativeResize="0"/>
          <p:nvPr/>
        </p:nvPicPr>
        <p:blipFill>
          <a:blip r:embed="rId3">
            <a:alphaModFix/>
          </a:blip>
          <a:stretch>
            <a:fillRect/>
          </a:stretch>
        </p:blipFill>
        <p:spPr>
          <a:xfrm>
            <a:off x="819150" y="845600"/>
            <a:ext cx="7505701" cy="352066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t>
            </a:r>
            <a:r>
              <a:rPr b="1" lang="en-GB">
                <a:solidFill>
                  <a:schemeClr val="dk2"/>
                </a:solidFill>
              </a:rPr>
              <a:t> SQL</a:t>
            </a:r>
            <a:endParaRPr b="1">
              <a:solidFill>
                <a:schemeClr val="dk2"/>
              </a:solidFill>
            </a:endParaRPr>
          </a:p>
        </p:txBody>
      </p:sp>
      <p:sp>
        <p:nvSpPr>
          <p:cNvPr id="221" name="Google Shape;221;p2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298450" lvl="0" marL="457200" rtl="0" algn="l">
              <a:lnSpc>
                <a:spcPct val="150000"/>
              </a:lnSpc>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Processes </a:t>
            </a:r>
            <a:r>
              <a:rPr b="1" lang="en-GB" sz="1100">
                <a:solidFill>
                  <a:srgbClr val="000000"/>
                </a:solidFill>
                <a:latin typeface="Arial"/>
                <a:ea typeface="Arial"/>
                <a:cs typeface="Arial"/>
                <a:sym typeface="Arial"/>
              </a:rPr>
              <a:t>17,000+ vehicle records</a:t>
            </a:r>
            <a:endParaRPr b="1"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Performs </a:t>
            </a:r>
            <a:r>
              <a:rPr b="1" lang="en-GB" sz="1100">
                <a:solidFill>
                  <a:srgbClr val="000000"/>
                </a:solidFill>
                <a:latin typeface="Arial"/>
                <a:ea typeface="Arial"/>
                <a:cs typeface="Arial"/>
                <a:sym typeface="Arial"/>
              </a:rPr>
              <a:t>age analysis, price-per-km calculations, and brand statistics</a:t>
            </a:r>
            <a:endParaRPr b="1" sz="11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Char char="●"/>
            </a:pPr>
            <a:r>
              <a:rPr b="1" lang="en-GB" sz="1100">
                <a:solidFill>
                  <a:srgbClr val="000000"/>
                </a:solidFill>
                <a:latin typeface="Arial"/>
                <a:ea typeface="Arial"/>
                <a:cs typeface="Arial"/>
                <a:sym typeface="Arial"/>
              </a:rPr>
              <a:t>Lightning-fast queries</a:t>
            </a:r>
            <a:r>
              <a:rPr lang="en-GB" sz="1100">
                <a:solidFill>
                  <a:srgbClr val="000000"/>
                </a:solidFill>
                <a:latin typeface="Arial"/>
                <a:ea typeface="Arial"/>
                <a:cs typeface="Arial"/>
                <a:sym typeface="Arial"/>
              </a:rPr>
              <a:t> (under </a:t>
            </a:r>
            <a:r>
              <a:rPr b="1" lang="en-GB" sz="1100">
                <a:solidFill>
                  <a:srgbClr val="000000"/>
                </a:solidFill>
                <a:latin typeface="Arial"/>
                <a:ea typeface="Arial"/>
                <a:cs typeface="Arial"/>
                <a:sym typeface="Arial"/>
              </a:rPr>
              <a:t>0.3s</a:t>
            </a:r>
            <a:r>
              <a:rPr lang="en-GB" sz="1100">
                <a:solidFill>
                  <a:srgbClr val="000000"/>
                </a:solidFill>
                <a:latin typeface="Arial"/>
                <a:ea typeface="Arial"/>
                <a:cs typeface="Arial"/>
                <a:sym typeface="Arial"/>
              </a:rPr>
              <a:t> response time)</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8"/>
          <p:cNvSpPr txBox="1"/>
          <p:nvPr>
            <p:ph idx="1" type="body"/>
          </p:nvPr>
        </p:nvSpPr>
        <p:spPr>
          <a:xfrm>
            <a:off x="2391525" y="619550"/>
            <a:ext cx="4260000" cy="11409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lang="en-GB" sz="3800">
                <a:latin typeface="Nunito"/>
                <a:ea typeface="Nunito"/>
                <a:cs typeface="Nunito"/>
                <a:sym typeface="Nunito"/>
              </a:rPr>
              <a:t>Thank You</a:t>
            </a:r>
            <a:endParaRPr sz="2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    </a:t>
            </a:r>
            <a:r>
              <a:rPr b="1" lang="en-GB" sz="2800">
                <a:solidFill>
                  <a:srgbClr val="073763"/>
                </a:solidFill>
              </a:rPr>
              <a:t>Key Points</a:t>
            </a:r>
            <a:endParaRPr b="1" sz="2800">
              <a:solidFill>
                <a:srgbClr val="073763"/>
              </a:solidFill>
            </a:endParaRPr>
          </a:p>
        </p:txBody>
      </p:sp>
      <p:sp>
        <p:nvSpPr>
          <p:cNvPr id="137" name="Google Shape;137;p14"/>
          <p:cNvSpPr txBox="1"/>
          <p:nvPr>
            <p:ph idx="1" type="body"/>
          </p:nvPr>
        </p:nvSpPr>
        <p:spPr>
          <a:xfrm>
            <a:off x="819150" y="1632375"/>
            <a:ext cx="7185300" cy="2949600"/>
          </a:xfrm>
          <a:prstGeom prst="rect">
            <a:avLst/>
          </a:prstGeom>
        </p:spPr>
        <p:txBody>
          <a:bodyPr anchorCtr="0" anchor="t" bIns="91425" lIns="91425" spcFirstLastPara="1" rIns="91425" wrap="square" tIns="91425">
            <a:normAutofit fontScale="25000" lnSpcReduction="20000"/>
          </a:bodyPr>
          <a:lstStyle/>
          <a:p>
            <a:pPr indent="-296862" lvl="0" marL="457200" rtl="0" algn="l">
              <a:spcBef>
                <a:spcPts val="0"/>
              </a:spcBef>
              <a:spcAft>
                <a:spcPts val="0"/>
              </a:spcAft>
              <a:buSzPct val="100000"/>
              <a:buFont typeface="Arial"/>
              <a:buChar char="➔"/>
            </a:pPr>
            <a:r>
              <a:rPr lang="en-GB" sz="4300">
                <a:latin typeface="Arial"/>
                <a:ea typeface="Arial"/>
                <a:cs typeface="Arial"/>
                <a:sym typeface="Arial"/>
              </a:rPr>
              <a:t>Estimating car prices presents a significant challenge for both buyers and sellers. Traditional methods often depend on experience and subjective market trends, but machine learning offers a more precise, data-driven approach to prediction.</a:t>
            </a:r>
            <a:endParaRPr sz="4300">
              <a:latin typeface="Arial"/>
              <a:ea typeface="Arial"/>
              <a:cs typeface="Arial"/>
              <a:sym typeface="Arial"/>
            </a:endParaRPr>
          </a:p>
          <a:p>
            <a:pPr indent="-296862" lvl="0" marL="457200" rtl="0" algn="l">
              <a:spcBef>
                <a:spcPts val="0"/>
              </a:spcBef>
              <a:spcAft>
                <a:spcPts val="0"/>
              </a:spcAft>
              <a:buClr>
                <a:srgbClr val="000000"/>
              </a:buClr>
              <a:buSzPct val="100000"/>
              <a:buFont typeface="Arial"/>
              <a:buChar char="➔"/>
            </a:pPr>
            <a:r>
              <a:rPr lang="en-GB" sz="4300">
                <a:solidFill>
                  <a:srgbClr val="000000"/>
                </a:solidFill>
                <a:latin typeface="Arial"/>
                <a:ea typeface="Arial"/>
                <a:cs typeface="Arial"/>
                <a:sym typeface="Arial"/>
              </a:rPr>
              <a:t>For this project, we utilised regression models to predict car prices based on various vehicle features. The dataset used was sourced from Kaggle, specifically the Australia Car Market Data. It contains over 17,000 records with 16 attributes such as price, brand, model, year, kilometers driven, fuel type, and more. The dataset spans vehicles from 1989 to 2023, with prices ranging from $1,000 to $999,000, including premium cars.</a:t>
            </a:r>
            <a:endParaRPr sz="4300">
              <a:latin typeface="Arial"/>
              <a:ea typeface="Arial"/>
              <a:cs typeface="Arial"/>
              <a:sym typeface="Arial"/>
            </a:endParaRPr>
          </a:p>
          <a:p>
            <a:pPr indent="-296862" lvl="0" marL="457200" rtl="0" algn="l">
              <a:spcBef>
                <a:spcPts val="0"/>
              </a:spcBef>
              <a:spcAft>
                <a:spcPts val="0"/>
              </a:spcAft>
              <a:buClr>
                <a:srgbClr val="000000"/>
              </a:buClr>
              <a:buSzPct val="100000"/>
              <a:buFont typeface="Arial"/>
              <a:buChar char="➔"/>
            </a:pPr>
            <a:r>
              <a:rPr lang="en-GB" sz="4300">
                <a:solidFill>
                  <a:srgbClr val="000000"/>
                </a:solidFill>
                <a:latin typeface="Arial"/>
                <a:ea typeface="Arial"/>
                <a:cs typeface="Arial"/>
                <a:sym typeface="Arial"/>
              </a:rPr>
              <a:t>We performed data preprocessing by checking for duplicates and missing values, and removed irrelevant features. </a:t>
            </a:r>
            <a:endParaRPr sz="4300">
              <a:solidFill>
                <a:srgbClr val="000000"/>
              </a:solidFill>
              <a:latin typeface="Arial"/>
              <a:ea typeface="Arial"/>
              <a:cs typeface="Arial"/>
              <a:sym typeface="Arial"/>
            </a:endParaRPr>
          </a:p>
          <a:p>
            <a:pPr indent="-296862" lvl="0" marL="457200" rtl="0" algn="l">
              <a:spcBef>
                <a:spcPts val="0"/>
              </a:spcBef>
              <a:spcAft>
                <a:spcPts val="0"/>
              </a:spcAft>
              <a:buClr>
                <a:srgbClr val="000000"/>
              </a:buClr>
              <a:buSzPct val="100000"/>
              <a:buFont typeface="Arial"/>
              <a:buChar char="➔"/>
            </a:pPr>
            <a:r>
              <a:rPr lang="en-GB" sz="4300">
                <a:solidFill>
                  <a:srgbClr val="000000"/>
                </a:solidFill>
                <a:latin typeface="Arial"/>
                <a:ea typeface="Arial"/>
                <a:cs typeface="Arial"/>
                <a:sym typeface="Arial"/>
              </a:rPr>
              <a:t>To ensure compliance with copyright laws, we also verified that the dataset was free from any copyrighted content and that it did not contain any personal data. The dataset is publicly available and meets privacy and data protection standards. Additionally, we reviewed the dataset’s terms of use and licensing conditions before utilizing it.</a:t>
            </a:r>
            <a:endParaRPr sz="4300">
              <a:solidFill>
                <a:srgbClr val="000000"/>
              </a:solidFill>
              <a:latin typeface="Arial"/>
              <a:ea typeface="Arial"/>
              <a:cs typeface="Arial"/>
              <a:sym typeface="Arial"/>
            </a:endParaRPr>
          </a:p>
          <a:p>
            <a:pPr indent="-296862" lvl="0" marL="457200" rtl="0" algn="l">
              <a:spcBef>
                <a:spcPts val="0"/>
              </a:spcBef>
              <a:spcAft>
                <a:spcPts val="0"/>
              </a:spcAft>
              <a:buClr>
                <a:srgbClr val="000000"/>
              </a:buClr>
              <a:buSzPct val="100000"/>
              <a:buFont typeface="Arial"/>
              <a:buChar char="➔"/>
            </a:pPr>
            <a:r>
              <a:rPr lang="en-GB" sz="4300">
                <a:solidFill>
                  <a:srgbClr val="000000"/>
                </a:solidFill>
                <a:latin typeface="Arial"/>
                <a:ea typeface="Arial"/>
                <a:cs typeface="Arial"/>
                <a:sym typeface="Arial"/>
              </a:rPr>
              <a:t>Additionally, we developed a chatbot that leverages the trained model to predict car prices based on user inputs.</a:t>
            </a:r>
            <a:endParaRPr sz="4300">
              <a:solidFill>
                <a:srgbClr val="000000"/>
              </a:solidFill>
              <a:latin typeface="Arial"/>
              <a:ea typeface="Arial"/>
              <a:cs typeface="Arial"/>
              <a:sym typeface="Arial"/>
            </a:endParaRPr>
          </a:p>
          <a:p>
            <a:pPr indent="0" lvl="0" marL="457200" rtl="0" algn="l">
              <a:spcBef>
                <a:spcPts val="1200"/>
              </a:spcBef>
              <a:spcAft>
                <a:spcPts val="0"/>
              </a:spcAft>
              <a:buNone/>
            </a:pPr>
            <a:r>
              <a:t/>
            </a:r>
            <a:endParaRPr/>
          </a:p>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15"/>
          <p:cNvPicPr preferRelativeResize="0"/>
          <p:nvPr/>
        </p:nvPicPr>
        <p:blipFill>
          <a:blip r:embed="rId3">
            <a:alphaModFix/>
          </a:blip>
          <a:stretch>
            <a:fillRect/>
          </a:stretch>
        </p:blipFill>
        <p:spPr>
          <a:xfrm>
            <a:off x="250750" y="1933776"/>
            <a:ext cx="4387924" cy="2561887"/>
          </a:xfrm>
          <a:prstGeom prst="rect">
            <a:avLst/>
          </a:prstGeom>
          <a:noFill/>
          <a:ln>
            <a:noFill/>
          </a:ln>
        </p:spPr>
      </p:pic>
      <p:pic>
        <p:nvPicPr>
          <p:cNvPr id="143" name="Google Shape;143;p15"/>
          <p:cNvPicPr preferRelativeResize="0"/>
          <p:nvPr/>
        </p:nvPicPr>
        <p:blipFill>
          <a:blip r:embed="rId4">
            <a:alphaModFix/>
          </a:blip>
          <a:stretch>
            <a:fillRect/>
          </a:stretch>
        </p:blipFill>
        <p:spPr>
          <a:xfrm>
            <a:off x="4809300" y="1933775"/>
            <a:ext cx="3786126" cy="2613450"/>
          </a:xfrm>
          <a:prstGeom prst="rect">
            <a:avLst/>
          </a:prstGeom>
          <a:noFill/>
          <a:ln>
            <a:noFill/>
          </a:ln>
        </p:spPr>
      </p:pic>
      <p:sp>
        <p:nvSpPr>
          <p:cNvPr id="144" name="Google Shape;144;p15"/>
          <p:cNvSpPr txBox="1"/>
          <p:nvPr>
            <p:ph type="title"/>
          </p:nvPr>
        </p:nvSpPr>
        <p:spPr>
          <a:xfrm>
            <a:off x="752600" y="985775"/>
            <a:ext cx="7505700" cy="6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000">
                <a:solidFill>
                  <a:schemeClr val="dk2"/>
                </a:solidFill>
              </a:rPr>
              <a:t>Top 10 expensive &amp; selling cars brands</a:t>
            </a:r>
            <a:endParaRPr b="1" sz="20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6"/>
          <p:cNvSpPr txBox="1"/>
          <p:nvPr>
            <p:ph idx="1" type="body"/>
          </p:nvPr>
        </p:nvSpPr>
        <p:spPr>
          <a:xfrm>
            <a:off x="819150" y="434350"/>
            <a:ext cx="7470000" cy="4004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GB" sz="1100">
                <a:solidFill>
                  <a:srgbClr val="000000"/>
                </a:solidFill>
                <a:latin typeface="Arial"/>
                <a:ea typeface="Arial"/>
                <a:cs typeface="Arial"/>
                <a:sym typeface="Arial"/>
              </a:rPr>
              <a:t>Objective:</a:t>
            </a:r>
            <a:r>
              <a:rPr lang="en-GB" sz="1100">
                <a:solidFill>
                  <a:srgbClr val="000000"/>
                </a:solidFill>
                <a:latin typeface="Arial"/>
                <a:ea typeface="Arial"/>
                <a:cs typeface="Arial"/>
                <a:sym typeface="Arial"/>
              </a:rPr>
              <a:t> Predict car prices using machine learning</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GB" sz="1100">
                <a:solidFill>
                  <a:srgbClr val="000000"/>
                </a:solidFill>
                <a:latin typeface="Arial"/>
                <a:ea typeface="Arial"/>
                <a:cs typeface="Arial"/>
                <a:sym typeface="Arial"/>
              </a:rPr>
              <a:t>Steps Taken:</a:t>
            </a:r>
            <a:endParaRPr b="1" sz="1100">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b="1" lang="en-GB" sz="1100">
                <a:solidFill>
                  <a:srgbClr val="000000"/>
                </a:solidFill>
                <a:latin typeface="Arial"/>
                <a:ea typeface="Arial"/>
                <a:cs typeface="Arial"/>
                <a:sym typeface="Arial"/>
              </a:rPr>
              <a:t>Data Cleaning:</a:t>
            </a:r>
            <a:r>
              <a:rPr lang="en-GB" sz="1100">
                <a:solidFill>
                  <a:srgbClr val="000000"/>
                </a:solidFill>
                <a:latin typeface="Arial"/>
                <a:ea typeface="Arial"/>
                <a:cs typeface="Arial"/>
                <a:sym typeface="Arial"/>
              </a:rPr>
              <a:t> Handled missing values &amp; </a:t>
            </a:r>
            <a:r>
              <a:rPr lang="en-GB" sz="1100">
                <a:solidFill>
                  <a:srgbClr val="000000"/>
                </a:solidFill>
                <a:latin typeface="Arial"/>
                <a:ea typeface="Arial"/>
                <a:cs typeface="Arial"/>
                <a:sym typeface="Arial"/>
              </a:rPr>
              <a:t>duplicates</a:t>
            </a:r>
            <a:r>
              <a:rPr lang="en-GB"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b="1" lang="en-GB" sz="1100">
                <a:solidFill>
                  <a:srgbClr val="000000"/>
                </a:solidFill>
                <a:latin typeface="Arial"/>
                <a:ea typeface="Arial"/>
                <a:cs typeface="Arial"/>
                <a:sym typeface="Arial"/>
              </a:rPr>
              <a:t>Outlier Handling:</a:t>
            </a:r>
            <a:r>
              <a:rPr lang="en-GB" sz="1100">
                <a:solidFill>
                  <a:srgbClr val="000000"/>
                </a:solidFill>
                <a:latin typeface="Arial"/>
                <a:ea typeface="Arial"/>
                <a:cs typeface="Arial"/>
                <a:sym typeface="Arial"/>
              </a:rPr>
              <a:t> Removed extreme values to improve model accuracy.</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b="1" lang="en-GB" sz="1100">
                <a:solidFill>
                  <a:srgbClr val="000000"/>
                </a:solidFill>
                <a:latin typeface="Arial"/>
                <a:ea typeface="Arial"/>
                <a:cs typeface="Arial"/>
                <a:sym typeface="Arial"/>
              </a:rPr>
              <a:t>Feature Engineering:</a:t>
            </a:r>
            <a:r>
              <a:rPr lang="en-GB" sz="1100">
                <a:solidFill>
                  <a:srgbClr val="000000"/>
                </a:solidFill>
                <a:latin typeface="Arial"/>
                <a:ea typeface="Arial"/>
                <a:cs typeface="Arial"/>
                <a:sym typeface="Arial"/>
              </a:rPr>
              <a:t> Created new features like Car_Age and Kilometers_per_Year to enhance model accuracy.</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b="1" lang="en-GB" sz="1100">
                <a:solidFill>
                  <a:srgbClr val="000000"/>
                </a:solidFill>
                <a:latin typeface="Arial"/>
                <a:ea typeface="Arial"/>
                <a:cs typeface="Arial"/>
                <a:sym typeface="Arial"/>
              </a:rPr>
              <a:t>Modeling:</a:t>
            </a:r>
            <a:r>
              <a:rPr lang="en-GB" sz="1100">
                <a:solidFill>
                  <a:srgbClr val="000000"/>
                </a:solidFill>
                <a:latin typeface="Arial"/>
                <a:ea typeface="Arial"/>
                <a:cs typeface="Arial"/>
                <a:sym typeface="Arial"/>
              </a:rPr>
              <a:t> Implemented a Random Forest Regressor and fine-tuned it for better performance.</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pic>
        <p:nvPicPr>
          <p:cNvPr id="150" name="Google Shape;150;p16"/>
          <p:cNvPicPr preferRelativeResize="0"/>
          <p:nvPr/>
        </p:nvPicPr>
        <p:blipFill>
          <a:blip r:embed="rId3">
            <a:alphaModFix/>
          </a:blip>
          <a:stretch>
            <a:fillRect/>
          </a:stretch>
        </p:blipFill>
        <p:spPr>
          <a:xfrm>
            <a:off x="1293850" y="2276825"/>
            <a:ext cx="5298951" cy="25497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7"/>
          <p:cNvSpPr txBox="1"/>
          <p:nvPr>
            <p:ph idx="1" type="body"/>
          </p:nvPr>
        </p:nvSpPr>
        <p:spPr>
          <a:xfrm>
            <a:off x="196600" y="173725"/>
            <a:ext cx="8668800" cy="4759500"/>
          </a:xfrm>
          <a:prstGeom prst="rect">
            <a:avLst/>
          </a:prstGeom>
        </p:spPr>
        <p:txBody>
          <a:bodyPr anchorCtr="0" anchor="t" bIns="91425" lIns="91425" spcFirstLastPara="1" rIns="91425" wrap="square" tIns="91425">
            <a:normAutofit fontScale="77500" lnSpcReduction="20000"/>
          </a:bodyPr>
          <a:lstStyle/>
          <a:p>
            <a:pPr indent="0" lvl="0" marL="0" rtl="0" algn="l">
              <a:spcBef>
                <a:spcPts val="1200"/>
              </a:spcBef>
              <a:spcAft>
                <a:spcPts val="0"/>
              </a:spcAft>
              <a:buNone/>
            </a:pPr>
            <a:r>
              <a:rPr b="1" lang="en-GB" sz="1100">
                <a:solidFill>
                  <a:srgbClr val="000000"/>
                </a:solidFill>
                <a:latin typeface="Arial"/>
                <a:ea typeface="Arial"/>
                <a:cs typeface="Arial"/>
                <a:sym typeface="Arial"/>
              </a:rPr>
              <a:t>Key Insights from Data Analysis and Model Performance</a:t>
            </a:r>
            <a:endParaRPr b="1" sz="1100">
              <a:solidFill>
                <a:srgbClr val="000000"/>
              </a:solidFill>
              <a:latin typeface="Arial"/>
              <a:ea typeface="Arial"/>
              <a:cs typeface="Arial"/>
              <a:sym typeface="Arial"/>
            </a:endParaRPr>
          </a:p>
          <a:p>
            <a:pPr indent="-277812" lvl="0" marL="457200" rtl="0" algn="l">
              <a:spcBef>
                <a:spcPts val="1200"/>
              </a:spcBef>
              <a:spcAft>
                <a:spcPts val="0"/>
              </a:spcAft>
              <a:buClr>
                <a:srgbClr val="000000"/>
              </a:buClr>
              <a:buSzPct val="100000"/>
              <a:buFont typeface="Arial"/>
              <a:buAutoNum type="arabicPeriod"/>
            </a:pPr>
            <a:r>
              <a:rPr b="1" lang="en-GB" sz="1000">
                <a:solidFill>
                  <a:srgbClr val="000000"/>
                </a:solidFill>
                <a:latin typeface="Arial"/>
                <a:ea typeface="Arial"/>
                <a:cs typeface="Arial"/>
                <a:sym typeface="Arial"/>
              </a:rPr>
              <a:t>Feature Importance:</a:t>
            </a:r>
            <a:endParaRPr b="1" sz="1000">
              <a:solidFill>
                <a:srgbClr val="000000"/>
              </a:solidFill>
              <a:latin typeface="Arial"/>
              <a:ea typeface="Arial"/>
              <a:cs typeface="Arial"/>
              <a:sym typeface="Arial"/>
            </a:endParaRPr>
          </a:p>
          <a:p>
            <a:pPr indent="-277812" lvl="1" marL="914400" rtl="0" algn="l">
              <a:spcBef>
                <a:spcPts val="0"/>
              </a:spcBef>
              <a:spcAft>
                <a:spcPts val="0"/>
              </a:spcAft>
              <a:buClr>
                <a:srgbClr val="000000"/>
              </a:buClr>
              <a:buSzPct val="100000"/>
              <a:buFont typeface="Arial"/>
              <a:buChar char="○"/>
            </a:pPr>
            <a:r>
              <a:rPr lang="en-GB" sz="1000">
                <a:solidFill>
                  <a:srgbClr val="000000"/>
                </a:solidFill>
                <a:latin typeface="Arial"/>
                <a:ea typeface="Arial"/>
                <a:cs typeface="Arial"/>
                <a:sym typeface="Arial"/>
              </a:rPr>
              <a:t>The analysis identified the top predictors of car prices:</a:t>
            </a:r>
            <a:endParaRPr sz="1000">
              <a:solidFill>
                <a:srgbClr val="000000"/>
              </a:solidFill>
              <a:latin typeface="Arial"/>
              <a:ea typeface="Arial"/>
              <a:cs typeface="Arial"/>
              <a:sym typeface="Arial"/>
            </a:endParaRPr>
          </a:p>
          <a:p>
            <a:pPr indent="-277812" lvl="2" marL="1371600" rtl="0" algn="l">
              <a:spcBef>
                <a:spcPts val="0"/>
              </a:spcBef>
              <a:spcAft>
                <a:spcPts val="0"/>
              </a:spcAft>
              <a:buClr>
                <a:srgbClr val="000000"/>
              </a:buClr>
              <a:buSzPct val="100000"/>
              <a:buFont typeface="Arial"/>
              <a:buChar char="■"/>
            </a:pPr>
            <a:r>
              <a:rPr b="1" lang="en-GB" sz="1000">
                <a:solidFill>
                  <a:srgbClr val="000000"/>
                </a:solidFill>
                <a:latin typeface="Arial"/>
                <a:ea typeface="Arial"/>
                <a:cs typeface="Arial"/>
                <a:sym typeface="Arial"/>
              </a:rPr>
              <a:t>Manufacturing Year:</a:t>
            </a:r>
            <a:r>
              <a:rPr lang="en-GB" sz="1000">
                <a:solidFill>
                  <a:srgbClr val="000000"/>
                </a:solidFill>
                <a:latin typeface="Arial"/>
                <a:ea typeface="Arial"/>
                <a:cs typeface="Arial"/>
                <a:sym typeface="Arial"/>
              </a:rPr>
              <a:t> Newer models generally command higher prices.</a:t>
            </a:r>
            <a:endParaRPr sz="1000">
              <a:solidFill>
                <a:srgbClr val="000000"/>
              </a:solidFill>
              <a:latin typeface="Arial"/>
              <a:ea typeface="Arial"/>
              <a:cs typeface="Arial"/>
              <a:sym typeface="Arial"/>
            </a:endParaRPr>
          </a:p>
          <a:p>
            <a:pPr indent="-277812" lvl="2" marL="1371600" rtl="0" algn="l">
              <a:spcBef>
                <a:spcPts val="0"/>
              </a:spcBef>
              <a:spcAft>
                <a:spcPts val="0"/>
              </a:spcAft>
              <a:buClr>
                <a:srgbClr val="000000"/>
              </a:buClr>
              <a:buSzPct val="100000"/>
              <a:buFont typeface="Arial"/>
              <a:buChar char="■"/>
            </a:pPr>
            <a:r>
              <a:rPr b="1" lang="en-GB" sz="1000">
                <a:solidFill>
                  <a:srgbClr val="000000"/>
                </a:solidFill>
                <a:latin typeface="Arial"/>
                <a:ea typeface="Arial"/>
                <a:cs typeface="Arial"/>
                <a:sym typeface="Arial"/>
              </a:rPr>
              <a:t>Car_Age:</a:t>
            </a:r>
            <a:r>
              <a:rPr lang="en-GB" sz="1000">
                <a:solidFill>
                  <a:srgbClr val="000000"/>
                </a:solidFill>
                <a:latin typeface="Arial"/>
                <a:ea typeface="Arial"/>
                <a:cs typeface="Arial"/>
                <a:sym typeface="Arial"/>
              </a:rPr>
              <a:t> Older cars tend to have lower prices.</a:t>
            </a:r>
            <a:endParaRPr sz="1000">
              <a:solidFill>
                <a:srgbClr val="000000"/>
              </a:solidFill>
              <a:latin typeface="Arial"/>
              <a:ea typeface="Arial"/>
              <a:cs typeface="Arial"/>
              <a:sym typeface="Arial"/>
            </a:endParaRPr>
          </a:p>
          <a:p>
            <a:pPr indent="-277812" lvl="2" marL="1371600" rtl="0" algn="l">
              <a:spcBef>
                <a:spcPts val="0"/>
              </a:spcBef>
              <a:spcAft>
                <a:spcPts val="0"/>
              </a:spcAft>
              <a:buClr>
                <a:srgbClr val="000000"/>
              </a:buClr>
              <a:buSzPct val="100000"/>
              <a:buFont typeface="Arial"/>
              <a:buChar char="■"/>
            </a:pPr>
            <a:r>
              <a:rPr b="1" lang="en-GB" sz="1000">
                <a:solidFill>
                  <a:srgbClr val="000000"/>
                </a:solidFill>
                <a:latin typeface="Arial"/>
                <a:ea typeface="Arial"/>
                <a:cs typeface="Arial"/>
                <a:sym typeface="Arial"/>
              </a:rPr>
              <a:t>Engine Capacity (CC):</a:t>
            </a:r>
            <a:r>
              <a:rPr lang="en-GB" sz="1000">
                <a:solidFill>
                  <a:srgbClr val="000000"/>
                </a:solidFill>
                <a:latin typeface="Arial"/>
                <a:ea typeface="Arial"/>
                <a:cs typeface="Arial"/>
                <a:sym typeface="Arial"/>
              </a:rPr>
              <a:t> Larger engines are associated with higher prices.</a:t>
            </a:r>
            <a:endParaRPr sz="1000">
              <a:solidFill>
                <a:srgbClr val="000000"/>
              </a:solidFill>
              <a:latin typeface="Arial"/>
              <a:ea typeface="Arial"/>
              <a:cs typeface="Arial"/>
              <a:sym typeface="Arial"/>
            </a:endParaRPr>
          </a:p>
          <a:p>
            <a:pPr indent="-277812" lvl="2" marL="1371600" rtl="0" algn="l">
              <a:spcBef>
                <a:spcPts val="0"/>
              </a:spcBef>
              <a:spcAft>
                <a:spcPts val="0"/>
              </a:spcAft>
              <a:buClr>
                <a:srgbClr val="000000"/>
              </a:buClr>
              <a:buSzPct val="100000"/>
              <a:buFont typeface="Arial"/>
              <a:buChar char="■"/>
            </a:pPr>
            <a:r>
              <a:rPr b="1" lang="en-GB" sz="1000">
                <a:solidFill>
                  <a:srgbClr val="000000"/>
                </a:solidFill>
                <a:latin typeface="Arial"/>
                <a:ea typeface="Arial"/>
                <a:cs typeface="Arial"/>
                <a:sym typeface="Arial"/>
              </a:rPr>
              <a:t>Fuel Type:</a:t>
            </a:r>
            <a:r>
              <a:rPr lang="en-GB" sz="1000">
                <a:solidFill>
                  <a:srgbClr val="000000"/>
                </a:solidFill>
                <a:latin typeface="Arial"/>
                <a:ea typeface="Arial"/>
                <a:cs typeface="Arial"/>
                <a:sym typeface="Arial"/>
              </a:rPr>
              <a:t> Certain fuel types can significantly influence car value.</a:t>
            </a:r>
            <a:endParaRPr sz="1000">
              <a:solidFill>
                <a:srgbClr val="000000"/>
              </a:solidFill>
              <a:latin typeface="Arial"/>
              <a:ea typeface="Arial"/>
              <a:cs typeface="Arial"/>
              <a:sym typeface="Arial"/>
            </a:endParaRPr>
          </a:p>
          <a:p>
            <a:pPr indent="-277812" lvl="2" marL="1371600" rtl="0" algn="l">
              <a:spcBef>
                <a:spcPts val="0"/>
              </a:spcBef>
              <a:spcAft>
                <a:spcPts val="0"/>
              </a:spcAft>
              <a:buClr>
                <a:srgbClr val="000000"/>
              </a:buClr>
              <a:buSzPct val="100000"/>
              <a:buFont typeface="Arial"/>
              <a:buChar char="■"/>
            </a:pPr>
            <a:r>
              <a:rPr b="1" lang="en-GB" sz="1000">
                <a:solidFill>
                  <a:srgbClr val="000000"/>
                </a:solidFill>
                <a:latin typeface="Arial"/>
                <a:ea typeface="Arial"/>
                <a:cs typeface="Arial"/>
                <a:sym typeface="Arial"/>
              </a:rPr>
              <a:t>Kilometers Driven:</a:t>
            </a:r>
            <a:r>
              <a:rPr lang="en-GB" sz="1000">
                <a:solidFill>
                  <a:srgbClr val="000000"/>
                </a:solidFill>
                <a:latin typeface="Arial"/>
                <a:ea typeface="Arial"/>
                <a:cs typeface="Arial"/>
                <a:sym typeface="Arial"/>
              </a:rPr>
              <a:t> Higher mileage often reduces a car's value.</a:t>
            </a:r>
            <a:endParaRPr sz="1000">
              <a:solidFill>
                <a:srgbClr val="000000"/>
              </a:solidFill>
              <a:latin typeface="Arial"/>
              <a:ea typeface="Arial"/>
              <a:cs typeface="Arial"/>
              <a:sym typeface="Arial"/>
            </a:endParaRPr>
          </a:p>
          <a:p>
            <a:pPr indent="0" lvl="0" marL="1371600" rtl="0" algn="l">
              <a:spcBef>
                <a:spcPts val="1200"/>
              </a:spcBef>
              <a:spcAft>
                <a:spcPts val="0"/>
              </a:spcAft>
              <a:buNone/>
            </a:pPr>
            <a:r>
              <a:t/>
            </a:r>
            <a:endParaRPr sz="1000">
              <a:solidFill>
                <a:srgbClr val="000000"/>
              </a:solidFill>
              <a:latin typeface="Arial"/>
              <a:ea typeface="Arial"/>
              <a:cs typeface="Arial"/>
              <a:sym typeface="Arial"/>
            </a:endParaRPr>
          </a:p>
          <a:p>
            <a:pPr indent="0" lvl="0" marL="1371600" rtl="0" algn="l">
              <a:spcBef>
                <a:spcPts val="1200"/>
              </a:spcBef>
              <a:spcAft>
                <a:spcPts val="0"/>
              </a:spcAft>
              <a:buNone/>
            </a:pPr>
            <a:r>
              <a:t/>
            </a:r>
            <a:endParaRPr sz="1000">
              <a:solidFill>
                <a:srgbClr val="000000"/>
              </a:solidFill>
              <a:latin typeface="Arial"/>
              <a:ea typeface="Arial"/>
              <a:cs typeface="Arial"/>
              <a:sym typeface="Arial"/>
            </a:endParaRPr>
          </a:p>
          <a:p>
            <a:pPr indent="0" lvl="0" marL="1371600" rtl="0" algn="l">
              <a:spcBef>
                <a:spcPts val="1200"/>
              </a:spcBef>
              <a:spcAft>
                <a:spcPts val="0"/>
              </a:spcAft>
              <a:buNone/>
            </a:pPr>
            <a:r>
              <a:t/>
            </a:r>
            <a:endParaRPr sz="1000">
              <a:solidFill>
                <a:srgbClr val="000000"/>
              </a:solidFill>
              <a:latin typeface="Arial"/>
              <a:ea typeface="Arial"/>
              <a:cs typeface="Arial"/>
              <a:sym typeface="Arial"/>
            </a:endParaRPr>
          </a:p>
          <a:p>
            <a:pPr indent="0" lvl="0" marL="1371600" rtl="0" algn="l">
              <a:spcBef>
                <a:spcPts val="1200"/>
              </a:spcBef>
              <a:spcAft>
                <a:spcPts val="0"/>
              </a:spcAft>
              <a:buNone/>
            </a:pPr>
            <a:r>
              <a:t/>
            </a:r>
            <a:endParaRPr sz="1000">
              <a:solidFill>
                <a:srgbClr val="000000"/>
              </a:solidFill>
              <a:latin typeface="Arial"/>
              <a:ea typeface="Arial"/>
              <a:cs typeface="Arial"/>
              <a:sym typeface="Arial"/>
            </a:endParaRPr>
          </a:p>
          <a:p>
            <a:pPr indent="0" lvl="0" marL="1371600" rtl="0" algn="l">
              <a:spcBef>
                <a:spcPts val="1200"/>
              </a:spcBef>
              <a:spcAft>
                <a:spcPts val="0"/>
              </a:spcAft>
              <a:buNone/>
            </a:pPr>
            <a:r>
              <a:t/>
            </a:r>
            <a:endParaRPr sz="1000">
              <a:solidFill>
                <a:srgbClr val="000000"/>
              </a:solidFill>
              <a:latin typeface="Arial"/>
              <a:ea typeface="Arial"/>
              <a:cs typeface="Arial"/>
              <a:sym typeface="Arial"/>
            </a:endParaRPr>
          </a:p>
          <a:p>
            <a:pPr indent="0" lvl="0" marL="0" rtl="0" algn="l">
              <a:spcBef>
                <a:spcPts val="1200"/>
              </a:spcBef>
              <a:spcAft>
                <a:spcPts val="0"/>
              </a:spcAft>
              <a:buNone/>
            </a:pPr>
            <a:r>
              <a:t/>
            </a:r>
            <a:endParaRPr sz="1000">
              <a:solidFill>
                <a:srgbClr val="000000"/>
              </a:solidFill>
              <a:latin typeface="Arial"/>
              <a:ea typeface="Arial"/>
              <a:cs typeface="Arial"/>
              <a:sym typeface="Arial"/>
            </a:endParaRPr>
          </a:p>
          <a:p>
            <a:pPr indent="0" lvl="0" marL="0" rtl="0" algn="l">
              <a:spcBef>
                <a:spcPts val="1200"/>
              </a:spcBef>
              <a:spcAft>
                <a:spcPts val="0"/>
              </a:spcAft>
              <a:buNone/>
            </a:pPr>
            <a:r>
              <a:t/>
            </a:r>
            <a:endParaRPr sz="1000">
              <a:solidFill>
                <a:srgbClr val="000000"/>
              </a:solidFill>
              <a:latin typeface="Arial"/>
              <a:ea typeface="Arial"/>
              <a:cs typeface="Arial"/>
              <a:sym typeface="Arial"/>
            </a:endParaRPr>
          </a:p>
          <a:p>
            <a:pPr indent="0" lvl="0" marL="0" rtl="0" algn="l">
              <a:spcBef>
                <a:spcPts val="1200"/>
              </a:spcBef>
              <a:spcAft>
                <a:spcPts val="0"/>
              </a:spcAft>
              <a:buNone/>
            </a:pPr>
            <a:r>
              <a:t/>
            </a:r>
            <a:endParaRPr b="1" sz="1000">
              <a:solidFill>
                <a:srgbClr val="000000"/>
              </a:solidFill>
              <a:latin typeface="Arial"/>
              <a:ea typeface="Arial"/>
              <a:cs typeface="Arial"/>
              <a:sym typeface="Arial"/>
            </a:endParaRPr>
          </a:p>
          <a:p>
            <a:pPr indent="-277812" lvl="0" marL="457200" rtl="0" algn="l">
              <a:spcBef>
                <a:spcPts val="1200"/>
              </a:spcBef>
              <a:spcAft>
                <a:spcPts val="0"/>
              </a:spcAft>
              <a:buClr>
                <a:srgbClr val="000000"/>
              </a:buClr>
              <a:buSzPct val="100000"/>
              <a:buFont typeface="Arial"/>
              <a:buAutoNum type="arabicPeriod"/>
            </a:pPr>
            <a:r>
              <a:rPr b="1" lang="en-GB" sz="1000">
                <a:solidFill>
                  <a:srgbClr val="000000"/>
                </a:solidFill>
                <a:latin typeface="Arial"/>
                <a:ea typeface="Arial"/>
                <a:cs typeface="Arial"/>
                <a:sym typeface="Arial"/>
              </a:rPr>
              <a:t>Model Performance:</a:t>
            </a:r>
            <a:endParaRPr b="1" sz="1000">
              <a:solidFill>
                <a:srgbClr val="000000"/>
              </a:solidFill>
              <a:latin typeface="Arial"/>
              <a:ea typeface="Arial"/>
              <a:cs typeface="Arial"/>
              <a:sym typeface="Arial"/>
            </a:endParaRPr>
          </a:p>
          <a:p>
            <a:pPr indent="-277812" lvl="1" marL="914400" rtl="0" algn="l">
              <a:spcBef>
                <a:spcPts val="0"/>
              </a:spcBef>
              <a:spcAft>
                <a:spcPts val="0"/>
              </a:spcAft>
              <a:buClr>
                <a:srgbClr val="000000"/>
              </a:buClr>
              <a:buSzPct val="100000"/>
              <a:buFont typeface="Arial"/>
              <a:buChar char="○"/>
            </a:pPr>
            <a:r>
              <a:rPr lang="en-GB" sz="1000">
                <a:solidFill>
                  <a:srgbClr val="000000"/>
                </a:solidFill>
                <a:latin typeface="Arial"/>
                <a:ea typeface="Arial"/>
                <a:cs typeface="Arial"/>
                <a:sym typeface="Arial"/>
              </a:rPr>
              <a:t>After tuning, the Random Forest Regressor achieved:</a:t>
            </a:r>
            <a:endParaRPr sz="1000">
              <a:solidFill>
                <a:srgbClr val="000000"/>
              </a:solidFill>
              <a:latin typeface="Arial"/>
              <a:ea typeface="Arial"/>
              <a:cs typeface="Arial"/>
              <a:sym typeface="Arial"/>
            </a:endParaRPr>
          </a:p>
          <a:p>
            <a:pPr indent="-277812" lvl="2" marL="1371600" rtl="0" algn="l">
              <a:spcBef>
                <a:spcPts val="0"/>
              </a:spcBef>
              <a:spcAft>
                <a:spcPts val="0"/>
              </a:spcAft>
              <a:buClr>
                <a:srgbClr val="000000"/>
              </a:buClr>
              <a:buSzPct val="100000"/>
              <a:buFont typeface="Arial"/>
              <a:buChar char="■"/>
            </a:pPr>
            <a:r>
              <a:rPr b="1" lang="en-GB" sz="1000">
                <a:solidFill>
                  <a:srgbClr val="000000"/>
                </a:solidFill>
                <a:latin typeface="Arial"/>
                <a:ea typeface="Arial"/>
                <a:cs typeface="Arial"/>
                <a:sym typeface="Arial"/>
              </a:rPr>
              <a:t>R² Score:</a:t>
            </a:r>
            <a:r>
              <a:rPr lang="en-GB" sz="1000">
                <a:solidFill>
                  <a:srgbClr val="000000"/>
                </a:solidFill>
                <a:latin typeface="Arial"/>
                <a:ea typeface="Arial"/>
                <a:cs typeface="Arial"/>
                <a:sym typeface="Arial"/>
              </a:rPr>
              <a:t> 0.9146, indicating strong predictive capability.</a:t>
            </a:r>
            <a:endParaRPr sz="1000">
              <a:solidFill>
                <a:srgbClr val="000000"/>
              </a:solidFill>
              <a:latin typeface="Arial"/>
              <a:ea typeface="Arial"/>
              <a:cs typeface="Arial"/>
              <a:sym typeface="Arial"/>
            </a:endParaRPr>
          </a:p>
          <a:p>
            <a:pPr indent="-277812" lvl="2" marL="1371600" rtl="0" algn="l">
              <a:spcBef>
                <a:spcPts val="0"/>
              </a:spcBef>
              <a:spcAft>
                <a:spcPts val="0"/>
              </a:spcAft>
              <a:buClr>
                <a:srgbClr val="000000"/>
              </a:buClr>
              <a:buSzPct val="100000"/>
              <a:buFont typeface="Arial"/>
              <a:buChar char="■"/>
            </a:pPr>
            <a:r>
              <a:rPr b="1" lang="en-GB" sz="1000">
                <a:solidFill>
                  <a:srgbClr val="000000"/>
                </a:solidFill>
                <a:latin typeface="Arial"/>
                <a:ea typeface="Arial"/>
                <a:cs typeface="Arial"/>
                <a:sym typeface="Arial"/>
              </a:rPr>
              <a:t>Root Mean Squared Error (RMSE):</a:t>
            </a:r>
            <a:r>
              <a:rPr lang="en-GB" sz="1000">
                <a:solidFill>
                  <a:srgbClr val="000000"/>
                </a:solidFill>
                <a:latin typeface="Arial"/>
                <a:ea typeface="Arial"/>
                <a:cs typeface="Arial"/>
                <a:sym typeface="Arial"/>
              </a:rPr>
              <a:t> 5068.54, reflecting the model's accuracy in predicting car prices.</a:t>
            </a:r>
            <a:endParaRPr sz="1000">
              <a:solidFill>
                <a:srgbClr val="000000"/>
              </a:solidFill>
              <a:latin typeface="Arial"/>
              <a:ea typeface="Arial"/>
              <a:cs typeface="Arial"/>
              <a:sym typeface="Arial"/>
            </a:endParaRPr>
          </a:p>
          <a:p>
            <a:pPr indent="0" lvl="0" marL="0" rtl="0" algn="l">
              <a:spcBef>
                <a:spcPts val="1200"/>
              </a:spcBef>
              <a:spcAft>
                <a:spcPts val="0"/>
              </a:spcAft>
              <a:buNone/>
            </a:pPr>
            <a:r>
              <a:t/>
            </a:r>
            <a:endParaRPr b="1" sz="10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pic>
        <p:nvPicPr>
          <p:cNvPr id="156" name="Google Shape;156;p17"/>
          <p:cNvPicPr preferRelativeResize="0"/>
          <p:nvPr/>
        </p:nvPicPr>
        <p:blipFill>
          <a:blip r:embed="rId3">
            <a:alphaModFix/>
          </a:blip>
          <a:stretch>
            <a:fillRect/>
          </a:stretch>
        </p:blipFill>
        <p:spPr>
          <a:xfrm>
            <a:off x="956075" y="1449300"/>
            <a:ext cx="4599874" cy="2098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8"/>
          <p:cNvSpPr txBox="1"/>
          <p:nvPr>
            <p:ph idx="1" type="body"/>
          </p:nvPr>
        </p:nvSpPr>
        <p:spPr>
          <a:xfrm>
            <a:off x="196600" y="228600"/>
            <a:ext cx="8750700" cy="470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100">
                <a:solidFill>
                  <a:srgbClr val="000000"/>
                </a:solidFill>
                <a:latin typeface="Arial"/>
                <a:ea typeface="Arial"/>
                <a:cs typeface="Arial"/>
                <a:sym typeface="Arial"/>
              </a:rPr>
              <a:t>      Actual vs. Predicted Car Prices</a:t>
            </a:r>
            <a:endParaRPr b="1" sz="1100">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b="1" lang="en-GB" sz="1100">
                <a:solidFill>
                  <a:srgbClr val="000000"/>
                </a:solidFill>
                <a:latin typeface="Arial"/>
                <a:ea typeface="Arial"/>
                <a:cs typeface="Arial"/>
                <a:sym typeface="Arial"/>
              </a:rPr>
              <a:t> Scatter Plot:</a:t>
            </a:r>
            <a:r>
              <a:rPr lang="en-GB" sz="1100">
                <a:solidFill>
                  <a:srgbClr val="000000"/>
                </a:solidFill>
                <a:latin typeface="Arial"/>
                <a:ea typeface="Arial"/>
                <a:cs typeface="Arial"/>
                <a:sym typeface="Arial"/>
              </a:rPr>
              <a:t> Display a scatter plot with actual car prices on the x-axis and predicted prices on the y-axis.</a:t>
            </a:r>
            <a:endParaRPr sz="1100">
              <a:solidFill>
                <a:srgbClr val="000000"/>
              </a:solidFill>
              <a:latin typeface="Arial"/>
              <a:ea typeface="Arial"/>
              <a:cs typeface="Arial"/>
              <a:sym typeface="Arial"/>
            </a:endParaRPr>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pic>
        <p:nvPicPr>
          <p:cNvPr id="162" name="Google Shape;162;p18"/>
          <p:cNvPicPr preferRelativeResize="0"/>
          <p:nvPr/>
        </p:nvPicPr>
        <p:blipFill>
          <a:blip r:embed="rId3">
            <a:alphaModFix/>
          </a:blip>
          <a:stretch>
            <a:fillRect/>
          </a:stretch>
        </p:blipFill>
        <p:spPr>
          <a:xfrm>
            <a:off x="1198650" y="928100"/>
            <a:ext cx="5087852" cy="3815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9"/>
          <p:cNvSpPr txBox="1"/>
          <p:nvPr>
            <p:ph type="title"/>
          </p:nvPr>
        </p:nvSpPr>
        <p:spPr>
          <a:xfrm>
            <a:off x="496150" y="443325"/>
            <a:ext cx="3918600" cy="567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700">
                <a:solidFill>
                  <a:srgbClr val="000000"/>
                </a:solidFill>
              </a:rPr>
              <a:t>Machine Learning Model &amp; Training</a:t>
            </a:r>
            <a:endParaRPr b="1" sz="1600">
              <a:solidFill>
                <a:srgbClr val="000000"/>
              </a:solidFill>
            </a:endParaRPr>
          </a:p>
        </p:txBody>
      </p:sp>
      <p:sp>
        <p:nvSpPr>
          <p:cNvPr id="168" name="Google Shape;168;p19"/>
          <p:cNvSpPr txBox="1"/>
          <p:nvPr>
            <p:ph idx="1" type="body"/>
          </p:nvPr>
        </p:nvSpPr>
        <p:spPr>
          <a:xfrm>
            <a:off x="1069000" y="1601825"/>
            <a:ext cx="4131900" cy="15540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GB" sz="1100">
                <a:solidFill>
                  <a:srgbClr val="000000"/>
                </a:solidFill>
                <a:latin typeface="Arial"/>
                <a:ea typeface="Arial"/>
                <a:cs typeface="Arial"/>
                <a:sym typeface="Arial"/>
              </a:rPr>
              <a:t>Step 1: Defining the Classification Problem</a:t>
            </a:r>
            <a:endParaRPr b="1" sz="1100">
              <a:solidFill>
                <a:srgbClr val="000000"/>
              </a:solidFill>
              <a:latin typeface="Arial"/>
              <a:ea typeface="Arial"/>
              <a:cs typeface="Arial"/>
              <a:sym typeface="Arial"/>
            </a:endParaRPr>
          </a:p>
          <a:p>
            <a:pPr indent="-285235" lvl="0" marL="457200" rtl="0" algn="l">
              <a:spcBef>
                <a:spcPts val="1200"/>
              </a:spcBef>
              <a:spcAft>
                <a:spcPts val="0"/>
              </a:spcAft>
              <a:buClr>
                <a:srgbClr val="000000"/>
              </a:buClr>
              <a:buSzPts val="892"/>
              <a:buFont typeface="Arial"/>
              <a:buChar char="●"/>
            </a:pPr>
            <a:r>
              <a:rPr lang="en-GB" sz="891">
                <a:solidFill>
                  <a:srgbClr val="000000"/>
                </a:solidFill>
                <a:latin typeface="Arial"/>
                <a:ea typeface="Arial"/>
                <a:cs typeface="Arial"/>
                <a:sym typeface="Arial"/>
              </a:rPr>
              <a:t>We categorised cars into </a:t>
            </a:r>
            <a:r>
              <a:rPr b="1" lang="en-GB" sz="891">
                <a:solidFill>
                  <a:srgbClr val="000000"/>
                </a:solidFill>
                <a:latin typeface="Arial"/>
                <a:ea typeface="Arial"/>
                <a:cs typeface="Arial"/>
                <a:sym typeface="Arial"/>
              </a:rPr>
              <a:t>Expensive (1)</a:t>
            </a:r>
            <a:r>
              <a:rPr lang="en-GB" sz="891">
                <a:solidFill>
                  <a:srgbClr val="000000"/>
                </a:solidFill>
                <a:latin typeface="Arial"/>
                <a:ea typeface="Arial"/>
                <a:cs typeface="Arial"/>
                <a:sym typeface="Arial"/>
              </a:rPr>
              <a:t> and </a:t>
            </a:r>
            <a:r>
              <a:rPr b="1" lang="en-GB" sz="891">
                <a:solidFill>
                  <a:srgbClr val="000000"/>
                </a:solidFill>
                <a:latin typeface="Arial"/>
                <a:ea typeface="Arial"/>
                <a:cs typeface="Arial"/>
                <a:sym typeface="Arial"/>
              </a:rPr>
              <a:t>Affordable (0)</a:t>
            </a:r>
            <a:r>
              <a:rPr lang="en-GB" sz="891">
                <a:solidFill>
                  <a:srgbClr val="000000"/>
                </a:solidFill>
                <a:latin typeface="Arial"/>
                <a:ea typeface="Arial"/>
                <a:cs typeface="Arial"/>
                <a:sym typeface="Arial"/>
              </a:rPr>
              <a:t> based on the </a:t>
            </a:r>
            <a:r>
              <a:rPr b="1" lang="en-GB" sz="891">
                <a:solidFill>
                  <a:srgbClr val="000000"/>
                </a:solidFill>
                <a:latin typeface="Arial"/>
                <a:ea typeface="Arial"/>
                <a:cs typeface="Arial"/>
                <a:sym typeface="Arial"/>
              </a:rPr>
              <a:t>median price</a:t>
            </a:r>
            <a:r>
              <a:rPr lang="en-GB" sz="891">
                <a:solidFill>
                  <a:srgbClr val="000000"/>
                </a:solidFill>
                <a:latin typeface="Arial"/>
                <a:ea typeface="Arial"/>
                <a:cs typeface="Arial"/>
                <a:sym typeface="Arial"/>
              </a:rPr>
              <a:t> in the dataset.</a:t>
            </a:r>
            <a:endParaRPr sz="891">
              <a:solidFill>
                <a:srgbClr val="000000"/>
              </a:solidFill>
              <a:latin typeface="Arial"/>
              <a:ea typeface="Arial"/>
              <a:cs typeface="Arial"/>
              <a:sym typeface="Arial"/>
            </a:endParaRPr>
          </a:p>
          <a:p>
            <a:pPr indent="-285235" lvl="0" marL="457200" rtl="0" algn="l">
              <a:spcBef>
                <a:spcPts val="0"/>
              </a:spcBef>
              <a:spcAft>
                <a:spcPts val="0"/>
              </a:spcAft>
              <a:buClr>
                <a:srgbClr val="000000"/>
              </a:buClr>
              <a:buSzPts val="892"/>
              <a:buFont typeface="Arial"/>
              <a:buChar char="●"/>
            </a:pPr>
            <a:r>
              <a:rPr lang="en-GB" sz="891">
                <a:solidFill>
                  <a:srgbClr val="000000"/>
                </a:solidFill>
                <a:latin typeface="Arial"/>
                <a:ea typeface="Arial"/>
                <a:cs typeface="Arial"/>
                <a:sym typeface="Arial"/>
              </a:rPr>
              <a:t>If a car’s price was </a:t>
            </a:r>
            <a:r>
              <a:rPr b="1" lang="en-GB" sz="891">
                <a:solidFill>
                  <a:srgbClr val="000000"/>
                </a:solidFill>
                <a:latin typeface="Arial"/>
                <a:ea typeface="Arial"/>
                <a:cs typeface="Arial"/>
                <a:sym typeface="Arial"/>
              </a:rPr>
              <a:t>above the median</a:t>
            </a:r>
            <a:r>
              <a:rPr lang="en-GB" sz="891">
                <a:solidFill>
                  <a:srgbClr val="000000"/>
                </a:solidFill>
                <a:latin typeface="Arial"/>
                <a:ea typeface="Arial"/>
                <a:cs typeface="Arial"/>
                <a:sym typeface="Arial"/>
              </a:rPr>
              <a:t>, it was labeled as </a:t>
            </a:r>
            <a:r>
              <a:rPr b="1" lang="en-GB" sz="891">
                <a:solidFill>
                  <a:srgbClr val="000000"/>
                </a:solidFill>
                <a:latin typeface="Arial"/>
                <a:ea typeface="Arial"/>
                <a:cs typeface="Arial"/>
                <a:sym typeface="Arial"/>
              </a:rPr>
              <a:t>Expensive</a:t>
            </a:r>
            <a:r>
              <a:rPr lang="en-GB" sz="891">
                <a:solidFill>
                  <a:srgbClr val="000000"/>
                </a:solidFill>
                <a:latin typeface="Arial"/>
                <a:ea typeface="Arial"/>
                <a:cs typeface="Arial"/>
                <a:sym typeface="Arial"/>
              </a:rPr>
              <a:t>, otherwise, it was </a:t>
            </a:r>
            <a:r>
              <a:rPr b="1" lang="en-GB" sz="891">
                <a:solidFill>
                  <a:srgbClr val="000000"/>
                </a:solidFill>
                <a:latin typeface="Arial"/>
                <a:ea typeface="Arial"/>
                <a:cs typeface="Arial"/>
                <a:sym typeface="Arial"/>
              </a:rPr>
              <a:t>Affordable</a:t>
            </a:r>
            <a:r>
              <a:rPr lang="en-GB" sz="891">
                <a:solidFill>
                  <a:srgbClr val="000000"/>
                </a:solidFill>
                <a:latin typeface="Arial"/>
                <a:ea typeface="Arial"/>
                <a:cs typeface="Arial"/>
                <a:sym typeface="Arial"/>
              </a:rPr>
              <a:t>.</a:t>
            </a:r>
            <a:endParaRPr sz="891">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
        <p:nvSpPr>
          <p:cNvPr id="169" name="Google Shape;169;p19"/>
          <p:cNvSpPr txBox="1"/>
          <p:nvPr>
            <p:ph idx="1" type="body"/>
          </p:nvPr>
        </p:nvSpPr>
        <p:spPr>
          <a:xfrm>
            <a:off x="496150" y="968225"/>
            <a:ext cx="6155100" cy="633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sz="1100">
                <a:solidFill>
                  <a:srgbClr val="000000"/>
                </a:solidFill>
                <a:latin typeface="Arial"/>
                <a:ea typeface="Arial"/>
                <a:cs typeface="Arial"/>
                <a:sym typeface="Arial"/>
              </a:rPr>
              <a:t>How we used machine learning</a:t>
            </a:r>
            <a:r>
              <a:rPr lang="en-GB" sz="1100">
                <a:solidFill>
                  <a:srgbClr val="000000"/>
                </a:solidFill>
                <a:latin typeface="Arial"/>
                <a:ea typeface="Arial"/>
                <a:cs typeface="Arial"/>
                <a:sym typeface="Arial"/>
              </a:rPr>
              <a:t> to classify cars as </a:t>
            </a:r>
            <a:r>
              <a:rPr b="1" lang="en-GB" sz="1100">
                <a:solidFill>
                  <a:srgbClr val="000000"/>
                </a:solidFill>
                <a:latin typeface="Arial"/>
                <a:ea typeface="Arial"/>
                <a:cs typeface="Arial"/>
                <a:sym typeface="Arial"/>
              </a:rPr>
              <a:t>Expensive or Affordable</a:t>
            </a:r>
            <a:r>
              <a:rPr lang="en-GB" sz="1100">
                <a:solidFill>
                  <a:srgbClr val="000000"/>
                </a:solidFill>
                <a:latin typeface="Arial"/>
                <a:ea typeface="Arial"/>
                <a:cs typeface="Arial"/>
                <a:sym typeface="Arial"/>
              </a:rPr>
              <a:t>.</a:t>
            </a:r>
            <a:endParaRPr/>
          </a:p>
        </p:txBody>
      </p:sp>
      <p:pic>
        <p:nvPicPr>
          <p:cNvPr id="170" name="Google Shape;170;p19"/>
          <p:cNvPicPr preferRelativeResize="0"/>
          <p:nvPr/>
        </p:nvPicPr>
        <p:blipFill>
          <a:blip r:embed="rId3">
            <a:alphaModFix/>
          </a:blip>
          <a:stretch>
            <a:fillRect/>
          </a:stretch>
        </p:blipFill>
        <p:spPr>
          <a:xfrm>
            <a:off x="5706775" y="364775"/>
            <a:ext cx="3077575" cy="4303950"/>
          </a:xfrm>
          <a:prstGeom prst="rect">
            <a:avLst/>
          </a:prstGeom>
          <a:noFill/>
          <a:ln>
            <a:noFill/>
          </a:ln>
        </p:spPr>
      </p:pic>
      <p:sp>
        <p:nvSpPr>
          <p:cNvPr id="171" name="Google Shape;171;p19"/>
          <p:cNvSpPr txBox="1"/>
          <p:nvPr>
            <p:ph idx="1" type="body"/>
          </p:nvPr>
        </p:nvSpPr>
        <p:spPr>
          <a:xfrm>
            <a:off x="1069000" y="2784075"/>
            <a:ext cx="4211100" cy="17055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None/>
            </a:pPr>
            <a:r>
              <a:rPr b="1" lang="en-GB" sz="1100">
                <a:solidFill>
                  <a:srgbClr val="000000"/>
                </a:solidFill>
                <a:latin typeface="Arial"/>
                <a:ea typeface="Arial"/>
                <a:cs typeface="Arial"/>
                <a:sym typeface="Arial"/>
              </a:rPr>
              <a:t>Step 2: Preprocessing the Data</a:t>
            </a:r>
            <a:endParaRPr b="1" sz="1100">
              <a:solidFill>
                <a:srgbClr val="000000"/>
              </a:solidFill>
              <a:latin typeface="Arial"/>
              <a:ea typeface="Arial"/>
              <a:cs typeface="Arial"/>
              <a:sym typeface="Arial"/>
            </a:endParaRPr>
          </a:p>
          <a:p>
            <a:pPr indent="-285235" lvl="0" marL="457200" rtl="0" algn="l">
              <a:spcBef>
                <a:spcPts val="1200"/>
              </a:spcBef>
              <a:spcAft>
                <a:spcPts val="0"/>
              </a:spcAft>
              <a:buClr>
                <a:srgbClr val="000000"/>
              </a:buClr>
              <a:buSzPts val="892"/>
              <a:buFont typeface="Arial"/>
              <a:buChar char="●"/>
            </a:pPr>
            <a:r>
              <a:rPr b="1" lang="en-GB" sz="891">
                <a:solidFill>
                  <a:srgbClr val="000000"/>
                </a:solidFill>
                <a:latin typeface="Arial"/>
                <a:ea typeface="Arial"/>
                <a:cs typeface="Arial"/>
                <a:sym typeface="Arial"/>
              </a:rPr>
              <a:t>Encoded categorical features</a:t>
            </a:r>
            <a:r>
              <a:rPr lang="en-GB" sz="891">
                <a:solidFill>
                  <a:srgbClr val="000000"/>
                </a:solidFill>
                <a:latin typeface="Arial"/>
                <a:ea typeface="Arial"/>
                <a:cs typeface="Arial"/>
                <a:sym typeface="Arial"/>
              </a:rPr>
              <a:t> (Gearbox, Fuel Type, Car Type) into numerical values.</a:t>
            </a:r>
            <a:endParaRPr sz="891">
              <a:solidFill>
                <a:srgbClr val="000000"/>
              </a:solidFill>
              <a:latin typeface="Arial"/>
              <a:ea typeface="Arial"/>
              <a:cs typeface="Arial"/>
              <a:sym typeface="Arial"/>
            </a:endParaRPr>
          </a:p>
          <a:p>
            <a:pPr indent="-285235" lvl="0" marL="457200" rtl="0" algn="l">
              <a:spcBef>
                <a:spcPts val="0"/>
              </a:spcBef>
              <a:spcAft>
                <a:spcPts val="0"/>
              </a:spcAft>
              <a:buClr>
                <a:srgbClr val="000000"/>
              </a:buClr>
              <a:buSzPts val="892"/>
              <a:buFont typeface="Arial"/>
              <a:buChar char="●"/>
            </a:pPr>
            <a:r>
              <a:rPr b="1" lang="en-GB" sz="891">
                <a:solidFill>
                  <a:srgbClr val="000000"/>
                </a:solidFill>
                <a:latin typeface="Arial"/>
                <a:ea typeface="Arial"/>
                <a:cs typeface="Arial"/>
                <a:sym typeface="Arial"/>
              </a:rPr>
              <a:t>Standardised numerical features</a:t>
            </a:r>
            <a:r>
              <a:rPr lang="en-GB" sz="891">
                <a:solidFill>
                  <a:srgbClr val="000000"/>
                </a:solidFill>
                <a:latin typeface="Arial"/>
                <a:ea typeface="Arial"/>
                <a:cs typeface="Arial"/>
                <a:sym typeface="Arial"/>
              </a:rPr>
              <a:t> (Mileage) to improve model efficiency.</a:t>
            </a:r>
            <a:endParaRPr sz="891">
              <a:solidFill>
                <a:srgbClr val="000000"/>
              </a:solidFill>
              <a:latin typeface="Arial"/>
              <a:ea typeface="Arial"/>
              <a:cs typeface="Arial"/>
              <a:sym typeface="Arial"/>
            </a:endParaRPr>
          </a:p>
          <a:p>
            <a:pPr indent="-285235" lvl="0" marL="457200" rtl="0" algn="l">
              <a:spcBef>
                <a:spcPts val="0"/>
              </a:spcBef>
              <a:spcAft>
                <a:spcPts val="0"/>
              </a:spcAft>
              <a:buClr>
                <a:srgbClr val="000000"/>
              </a:buClr>
              <a:buSzPts val="892"/>
              <a:buFont typeface="Arial"/>
              <a:buChar char="●"/>
            </a:pPr>
            <a:r>
              <a:rPr b="1" lang="en-GB" sz="891">
                <a:solidFill>
                  <a:srgbClr val="000000"/>
                </a:solidFill>
                <a:latin typeface="Arial"/>
                <a:ea typeface="Arial"/>
                <a:cs typeface="Arial"/>
                <a:sym typeface="Arial"/>
              </a:rPr>
              <a:t>Split the dataset</a:t>
            </a:r>
            <a:r>
              <a:rPr lang="en-GB" sz="891">
                <a:solidFill>
                  <a:srgbClr val="000000"/>
                </a:solidFill>
                <a:latin typeface="Arial"/>
                <a:ea typeface="Arial"/>
                <a:cs typeface="Arial"/>
                <a:sym typeface="Arial"/>
              </a:rPr>
              <a:t> into </a:t>
            </a:r>
            <a:r>
              <a:rPr b="1" lang="en-GB" sz="891">
                <a:solidFill>
                  <a:srgbClr val="000000"/>
                </a:solidFill>
                <a:latin typeface="Arial"/>
                <a:ea typeface="Arial"/>
                <a:cs typeface="Arial"/>
                <a:sym typeface="Arial"/>
              </a:rPr>
              <a:t>80% training and 20% testing</a:t>
            </a:r>
            <a:r>
              <a:rPr lang="en-GB" sz="891">
                <a:solidFill>
                  <a:srgbClr val="000000"/>
                </a:solidFill>
                <a:latin typeface="Arial"/>
                <a:ea typeface="Arial"/>
                <a:cs typeface="Arial"/>
                <a:sym typeface="Arial"/>
              </a:rPr>
              <a:t> to evaluate performance.</a:t>
            </a:r>
            <a:endParaRPr sz="891">
              <a:solidFill>
                <a:srgbClr val="000000"/>
              </a:solidFill>
              <a:latin typeface="Arial"/>
              <a:ea typeface="Arial"/>
              <a:cs typeface="Arial"/>
              <a:sym typeface="Arial"/>
            </a:endParaRPr>
          </a:p>
          <a:p>
            <a:pPr indent="0" lvl="0" marL="0" rtl="0" algn="l">
              <a:spcBef>
                <a:spcPts val="1200"/>
              </a:spcBef>
              <a:spcAft>
                <a:spcPts val="1200"/>
              </a:spcAft>
              <a:buNone/>
            </a:pPr>
            <a:r>
              <a:t/>
            </a:r>
            <a:endParaRPr b="1" sz="110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0"/>
          <p:cNvSpPr txBox="1"/>
          <p:nvPr>
            <p:ph type="title"/>
          </p:nvPr>
        </p:nvSpPr>
        <p:spPr>
          <a:xfrm>
            <a:off x="581475" y="479950"/>
            <a:ext cx="3711300" cy="555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2000">
                <a:solidFill>
                  <a:srgbClr val="000000"/>
                </a:solidFill>
              </a:rPr>
              <a:t>ROC Curve &amp; AUC Score</a:t>
            </a:r>
            <a:endParaRPr b="1" sz="2000">
              <a:solidFill>
                <a:srgbClr val="000000"/>
              </a:solidFill>
            </a:endParaRPr>
          </a:p>
        </p:txBody>
      </p:sp>
      <p:pic>
        <p:nvPicPr>
          <p:cNvPr id="177" name="Google Shape;177;p20"/>
          <p:cNvPicPr preferRelativeResize="0"/>
          <p:nvPr/>
        </p:nvPicPr>
        <p:blipFill>
          <a:blip r:embed="rId3">
            <a:alphaModFix/>
          </a:blip>
          <a:stretch>
            <a:fillRect/>
          </a:stretch>
        </p:blipFill>
        <p:spPr>
          <a:xfrm>
            <a:off x="5127825" y="895125"/>
            <a:ext cx="3668726" cy="2766600"/>
          </a:xfrm>
          <a:prstGeom prst="rect">
            <a:avLst/>
          </a:prstGeom>
          <a:noFill/>
          <a:ln>
            <a:noFill/>
          </a:ln>
        </p:spPr>
      </p:pic>
      <p:sp>
        <p:nvSpPr>
          <p:cNvPr id="178" name="Google Shape;178;p20"/>
          <p:cNvSpPr txBox="1"/>
          <p:nvPr>
            <p:ph idx="1" type="body"/>
          </p:nvPr>
        </p:nvSpPr>
        <p:spPr>
          <a:xfrm>
            <a:off x="538875" y="1035250"/>
            <a:ext cx="4400100" cy="1139400"/>
          </a:xfrm>
          <a:prstGeom prst="rect">
            <a:avLst/>
          </a:prstGeom>
        </p:spPr>
        <p:txBody>
          <a:bodyPr anchorCtr="0" anchor="t" bIns="91425" lIns="91425" spcFirstLastPara="1" rIns="91425" wrap="square" tIns="91425">
            <a:normAutofit fontScale="92500" lnSpcReduction="10000"/>
          </a:bodyPr>
          <a:lstStyle/>
          <a:p>
            <a:pPr indent="-287337" lvl="0" marL="457200" rtl="0" algn="l">
              <a:lnSpc>
                <a:spcPct val="200000"/>
              </a:lnSpc>
              <a:spcBef>
                <a:spcPts val="0"/>
              </a:spcBef>
              <a:spcAft>
                <a:spcPts val="0"/>
              </a:spcAft>
              <a:buClr>
                <a:srgbClr val="000000"/>
              </a:buClr>
              <a:buSzPct val="100000"/>
              <a:buFont typeface="Arial"/>
              <a:buChar char="●"/>
            </a:pPr>
            <a:r>
              <a:rPr lang="en-GB" sz="1000">
                <a:solidFill>
                  <a:srgbClr val="000000"/>
                </a:solidFill>
                <a:latin typeface="Arial"/>
                <a:ea typeface="Arial"/>
                <a:cs typeface="Arial"/>
                <a:sym typeface="Arial"/>
              </a:rPr>
              <a:t>This is the </a:t>
            </a:r>
            <a:r>
              <a:rPr b="1" lang="en-GB" sz="1000">
                <a:solidFill>
                  <a:srgbClr val="000000"/>
                </a:solidFill>
                <a:latin typeface="Arial"/>
                <a:ea typeface="Arial"/>
                <a:cs typeface="Arial"/>
                <a:sym typeface="Arial"/>
              </a:rPr>
              <a:t>Receiver Operating Characteristic (ROC) Curve</a:t>
            </a:r>
            <a:r>
              <a:rPr lang="en-GB" sz="1000">
                <a:solidFill>
                  <a:srgbClr val="000000"/>
                </a:solidFill>
                <a:latin typeface="Arial"/>
                <a:ea typeface="Arial"/>
                <a:cs typeface="Arial"/>
                <a:sym typeface="Arial"/>
              </a:rPr>
              <a:t>, which evaluates the </a:t>
            </a:r>
            <a:r>
              <a:rPr b="1" lang="en-GB" sz="1000">
                <a:solidFill>
                  <a:srgbClr val="000000"/>
                </a:solidFill>
                <a:latin typeface="Arial"/>
                <a:ea typeface="Arial"/>
                <a:cs typeface="Arial"/>
                <a:sym typeface="Arial"/>
              </a:rPr>
              <a:t>performance of our classification model</a:t>
            </a:r>
            <a:r>
              <a:rPr lang="en-GB" sz="1000">
                <a:solidFill>
                  <a:srgbClr val="000000"/>
                </a:solidFill>
                <a:latin typeface="Arial"/>
                <a:ea typeface="Arial"/>
                <a:cs typeface="Arial"/>
                <a:sym typeface="Arial"/>
              </a:rPr>
              <a:t>. The </a:t>
            </a:r>
            <a:r>
              <a:rPr b="1" lang="en-GB" sz="1000">
                <a:solidFill>
                  <a:srgbClr val="000000"/>
                </a:solidFill>
                <a:latin typeface="Arial"/>
                <a:ea typeface="Arial"/>
                <a:cs typeface="Arial"/>
                <a:sym typeface="Arial"/>
              </a:rPr>
              <a:t>Area Under the Curve (AUC)</a:t>
            </a:r>
            <a:r>
              <a:rPr lang="en-GB" sz="1000">
                <a:solidFill>
                  <a:srgbClr val="000000"/>
                </a:solidFill>
                <a:latin typeface="Arial"/>
                <a:ea typeface="Arial"/>
                <a:cs typeface="Arial"/>
                <a:sym typeface="Arial"/>
              </a:rPr>
              <a:t> score is </a:t>
            </a:r>
            <a:r>
              <a:rPr b="1" lang="en-GB" sz="1000">
                <a:solidFill>
                  <a:srgbClr val="000000"/>
                </a:solidFill>
                <a:latin typeface="Arial"/>
                <a:ea typeface="Arial"/>
                <a:cs typeface="Arial"/>
                <a:sym typeface="Arial"/>
              </a:rPr>
              <a:t>0.91</a:t>
            </a:r>
            <a:r>
              <a:rPr lang="en-GB" sz="1000">
                <a:solidFill>
                  <a:srgbClr val="000000"/>
                </a:solidFill>
                <a:latin typeface="Arial"/>
                <a:ea typeface="Arial"/>
                <a:cs typeface="Arial"/>
                <a:sym typeface="Arial"/>
              </a:rPr>
              <a:t>, indicating a </a:t>
            </a:r>
            <a:r>
              <a:rPr b="1" lang="en-GB" sz="1000">
                <a:solidFill>
                  <a:srgbClr val="000000"/>
                </a:solidFill>
                <a:latin typeface="Arial"/>
                <a:ea typeface="Arial"/>
                <a:cs typeface="Arial"/>
                <a:sym typeface="Arial"/>
              </a:rPr>
              <a:t>highly effective model</a:t>
            </a:r>
            <a:r>
              <a:rPr lang="en-GB" sz="1000">
                <a:solidFill>
                  <a:srgbClr val="000000"/>
                </a:solidFill>
                <a:latin typeface="Arial"/>
                <a:ea typeface="Arial"/>
                <a:cs typeface="Arial"/>
                <a:sym typeface="Arial"/>
              </a:rPr>
              <a:t>.</a:t>
            </a:r>
            <a:endParaRPr sz="1200"/>
          </a:p>
        </p:txBody>
      </p:sp>
      <p:sp>
        <p:nvSpPr>
          <p:cNvPr id="179" name="Google Shape;179;p20"/>
          <p:cNvSpPr txBox="1"/>
          <p:nvPr>
            <p:ph idx="1" type="body"/>
          </p:nvPr>
        </p:nvSpPr>
        <p:spPr>
          <a:xfrm>
            <a:off x="538875" y="2144275"/>
            <a:ext cx="4400100" cy="2480400"/>
          </a:xfrm>
          <a:prstGeom prst="rect">
            <a:avLst/>
          </a:prstGeom>
        </p:spPr>
        <p:txBody>
          <a:bodyPr anchorCtr="0" anchor="t" bIns="91425" lIns="91425" spcFirstLastPara="1" rIns="91425" wrap="square" tIns="91425">
            <a:normAutofit fontScale="25000" lnSpcReduction="20000"/>
          </a:bodyPr>
          <a:lstStyle/>
          <a:p>
            <a:pPr indent="-282923" lvl="0" marL="457200" rtl="0" algn="l">
              <a:lnSpc>
                <a:spcPct val="200000"/>
              </a:lnSpc>
              <a:spcBef>
                <a:spcPts val="0"/>
              </a:spcBef>
              <a:spcAft>
                <a:spcPts val="0"/>
              </a:spcAft>
              <a:buClr>
                <a:srgbClr val="000000"/>
              </a:buClr>
              <a:buSzPct val="97160"/>
              <a:buFont typeface="Arial"/>
              <a:buChar char="●"/>
            </a:pPr>
            <a:r>
              <a:rPr lang="en-GB" sz="3521">
                <a:solidFill>
                  <a:srgbClr val="000000"/>
                </a:solidFill>
                <a:latin typeface="Arial"/>
                <a:ea typeface="Arial"/>
                <a:cs typeface="Arial"/>
                <a:sym typeface="Arial"/>
              </a:rPr>
              <a:t>The ROC curve plots the </a:t>
            </a:r>
            <a:r>
              <a:rPr b="1" lang="en-GB" sz="3521">
                <a:solidFill>
                  <a:srgbClr val="000000"/>
                </a:solidFill>
                <a:latin typeface="Arial"/>
                <a:ea typeface="Arial"/>
                <a:cs typeface="Arial"/>
                <a:sym typeface="Arial"/>
              </a:rPr>
              <a:t>True Positive Rate (Sensitivity) vs. the False Positive Rate</a:t>
            </a:r>
            <a:r>
              <a:rPr lang="en-GB" sz="3521">
                <a:solidFill>
                  <a:srgbClr val="000000"/>
                </a:solidFill>
                <a:latin typeface="Arial"/>
                <a:ea typeface="Arial"/>
                <a:cs typeface="Arial"/>
                <a:sym typeface="Arial"/>
              </a:rPr>
              <a:t>.</a:t>
            </a:r>
            <a:endParaRPr sz="3521">
              <a:solidFill>
                <a:srgbClr val="000000"/>
              </a:solidFill>
              <a:latin typeface="Arial"/>
              <a:ea typeface="Arial"/>
              <a:cs typeface="Arial"/>
              <a:sym typeface="Arial"/>
            </a:endParaRPr>
          </a:p>
          <a:p>
            <a:pPr indent="-282923" lvl="0" marL="457200" rtl="0" algn="l">
              <a:lnSpc>
                <a:spcPct val="200000"/>
              </a:lnSpc>
              <a:spcBef>
                <a:spcPts val="0"/>
              </a:spcBef>
              <a:spcAft>
                <a:spcPts val="0"/>
              </a:spcAft>
              <a:buClr>
                <a:srgbClr val="000000"/>
              </a:buClr>
              <a:buSzPct val="97160"/>
              <a:buFont typeface="Arial"/>
              <a:buChar char="●"/>
            </a:pPr>
            <a:r>
              <a:rPr lang="en-GB" sz="3521">
                <a:solidFill>
                  <a:srgbClr val="000000"/>
                </a:solidFill>
                <a:latin typeface="Arial"/>
                <a:ea typeface="Arial"/>
                <a:cs typeface="Arial"/>
                <a:sym typeface="Arial"/>
              </a:rPr>
              <a:t>The further the orange line is </a:t>
            </a:r>
            <a:r>
              <a:rPr b="1" lang="en-GB" sz="3521">
                <a:solidFill>
                  <a:srgbClr val="000000"/>
                </a:solidFill>
                <a:latin typeface="Arial"/>
                <a:ea typeface="Arial"/>
                <a:cs typeface="Arial"/>
                <a:sym typeface="Arial"/>
              </a:rPr>
              <a:t>away from the diagonal (random chance line)</a:t>
            </a:r>
            <a:r>
              <a:rPr lang="en-GB" sz="3521">
                <a:solidFill>
                  <a:srgbClr val="000000"/>
                </a:solidFill>
                <a:latin typeface="Arial"/>
                <a:ea typeface="Arial"/>
                <a:cs typeface="Arial"/>
                <a:sym typeface="Arial"/>
              </a:rPr>
              <a:t>, the better the model.</a:t>
            </a:r>
            <a:endParaRPr sz="3521">
              <a:solidFill>
                <a:srgbClr val="000000"/>
              </a:solidFill>
              <a:latin typeface="Arial"/>
              <a:ea typeface="Arial"/>
              <a:cs typeface="Arial"/>
              <a:sym typeface="Arial"/>
            </a:endParaRPr>
          </a:p>
          <a:p>
            <a:pPr indent="-284510" lvl="0" marL="457200" rtl="0" algn="l">
              <a:lnSpc>
                <a:spcPct val="200000"/>
              </a:lnSpc>
              <a:spcBef>
                <a:spcPts val="0"/>
              </a:spcBef>
              <a:spcAft>
                <a:spcPts val="0"/>
              </a:spcAft>
              <a:buClr>
                <a:srgbClr val="000000"/>
              </a:buClr>
              <a:buSzPct val="100626"/>
              <a:buFont typeface="Arial"/>
              <a:buChar char="●"/>
            </a:pPr>
            <a:r>
              <a:rPr lang="en-GB" sz="3500">
                <a:solidFill>
                  <a:srgbClr val="000000"/>
                </a:solidFill>
                <a:latin typeface="Arial"/>
                <a:ea typeface="Arial"/>
                <a:cs typeface="Arial"/>
                <a:sym typeface="Arial"/>
              </a:rPr>
              <a:t>It provides a </a:t>
            </a:r>
            <a:r>
              <a:rPr b="1" lang="en-GB" sz="3500">
                <a:solidFill>
                  <a:srgbClr val="000000"/>
                </a:solidFill>
                <a:latin typeface="Arial"/>
                <a:ea typeface="Arial"/>
                <a:cs typeface="Arial"/>
                <a:sym typeface="Arial"/>
              </a:rPr>
              <a:t>quantitative measure</a:t>
            </a:r>
            <a:r>
              <a:rPr lang="en-GB" sz="3500">
                <a:solidFill>
                  <a:srgbClr val="000000"/>
                </a:solidFill>
                <a:latin typeface="Arial"/>
                <a:ea typeface="Arial"/>
                <a:cs typeface="Arial"/>
                <a:sym typeface="Arial"/>
              </a:rPr>
              <a:t> of how well the model classifies cars.</a:t>
            </a:r>
            <a:endParaRPr sz="3500">
              <a:solidFill>
                <a:srgbClr val="000000"/>
              </a:solidFill>
              <a:latin typeface="Arial"/>
              <a:ea typeface="Arial"/>
              <a:cs typeface="Arial"/>
              <a:sym typeface="Arial"/>
            </a:endParaRPr>
          </a:p>
          <a:p>
            <a:pPr indent="-284510" lvl="0" marL="457200" rtl="0" algn="l">
              <a:lnSpc>
                <a:spcPct val="200000"/>
              </a:lnSpc>
              <a:spcBef>
                <a:spcPts val="0"/>
              </a:spcBef>
              <a:spcAft>
                <a:spcPts val="0"/>
              </a:spcAft>
              <a:buClr>
                <a:srgbClr val="000000"/>
              </a:buClr>
              <a:buSzPct val="100626"/>
              <a:buFont typeface="Arial"/>
              <a:buChar char="●"/>
            </a:pPr>
            <a:r>
              <a:rPr lang="en-GB" sz="3500">
                <a:solidFill>
                  <a:srgbClr val="000000"/>
                </a:solidFill>
                <a:latin typeface="Arial"/>
                <a:ea typeface="Arial"/>
                <a:cs typeface="Arial"/>
                <a:sym typeface="Arial"/>
              </a:rPr>
              <a:t>A </a:t>
            </a:r>
            <a:r>
              <a:rPr b="1" lang="en-GB" sz="3500">
                <a:solidFill>
                  <a:srgbClr val="000000"/>
                </a:solidFill>
                <a:latin typeface="Arial"/>
                <a:ea typeface="Arial"/>
                <a:cs typeface="Arial"/>
                <a:sym typeface="Arial"/>
              </a:rPr>
              <a:t>high AUC score (0.91)</a:t>
            </a:r>
            <a:r>
              <a:rPr lang="en-GB" sz="3500">
                <a:solidFill>
                  <a:srgbClr val="000000"/>
                </a:solidFill>
                <a:latin typeface="Arial"/>
                <a:ea typeface="Arial"/>
                <a:cs typeface="Arial"/>
                <a:sym typeface="Arial"/>
              </a:rPr>
              <a:t> confirms that the </a:t>
            </a:r>
            <a:r>
              <a:rPr b="1" lang="en-GB" sz="3500">
                <a:solidFill>
                  <a:srgbClr val="000000"/>
                </a:solidFill>
                <a:latin typeface="Arial"/>
                <a:ea typeface="Arial"/>
                <a:cs typeface="Arial"/>
                <a:sym typeface="Arial"/>
              </a:rPr>
              <a:t>Logistic Regression model was the best choice</a:t>
            </a:r>
            <a:r>
              <a:rPr lang="en-GB" sz="3500">
                <a:solidFill>
                  <a:srgbClr val="000000"/>
                </a:solidFill>
                <a:latin typeface="Arial"/>
                <a:ea typeface="Arial"/>
                <a:cs typeface="Arial"/>
                <a:sym typeface="Arial"/>
              </a:rPr>
              <a:t>.</a:t>
            </a:r>
            <a:endParaRPr sz="3500">
              <a:solidFill>
                <a:srgbClr val="000000"/>
              </a:solidFill>
              <a:latin typeface="Arial"/>
              <a:ea typeface="Arial"/>
              <a:cs typeface="Arial"/>
              <a:sym typeface="Arial"/>
            </a:endParaRPr>
          </a:p>
          <a:p>
            <a:pPr indent="0" lvl="0" marL="0" rtl="0" algn="l">
              <a:lnSpc>
                <a:spcPct val="200000"/>
              </a:lnSpc>
              <a:spcBef>
                <a:spcPts val="1200"/>
              </a:spcBef>
              <a:spcAft>
                <a:spcPts val="0"/>
              </a:spcAft>
              <a:buNone/>
            </a:pPr>
            <a:r>
              <a:t/>
            </a:r>
            <a:endParaRPr sz="2721">
              <a:solidFill>
                <a:srgbClr val="000000"/>
              </a:solidFill>
              <a:latin typeface="Arial"/>
              <a:ea typeface="Arial"/>
              <a:cs typeface="Arial"/>
              <a:sym typeface="Arial"/>
            </a:endParaRPr>
          </a:p>
          <a:p>
            <a:pPr indent="0" lvl="0" marL="0" rtl="0" algn="l">
              <a:spcBef>
                <a:spcPts val="1200"/>
              </a:spcBef>
              <a:spcAft>
                <a:spcPts val="1200"/>
              </a:spcAft>
              <a:buNone/>
            </a:pPr>
            <a:r>
              <a:t/>
            </a:r>
            <a:endParaRPr sz="1000">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1"/>
          <p:cNvSpPr txBox="1"/>
          <p:nvPr>
            <p:ph type="title"/>
          </p:nvPr>
        </p:nvSpPr>
        <p:spPr>
          <a:xfrm>
            <a:off x="819150" y="578550"/>
            <a:ext cx="7505700" cy="1456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sz="1100">
                <a:solidFill>
                  <a:srgbClr val="000000"/>
                </a:solidFill>
                <a:latin typeface="Arial"/>
                <a:ea typeface="Arial"/>
                <a:cs typeface="Arial"/>
                <a:sym typeface="Arial"/>
              </a:rPr>
              <a:t>Model Initialisation</a:t>
            </a:r>
            <a:r>
              <a:rPr lang="en-GB" sz="1100">
                <a:solidFill>
                  <a:srgbClr val="000000"/>
                </a:solidFill>
                <a:latin typeface="Arial"/>
                <a:ea typeface="Arial"/>
                <a:cs typeface="Arial"/>
                <a:sym typeface="Arial"/>
              </a:rPr>
              <a:t>: We initialise a set of models like </a:t>
            </a:r>
            <a:r>
              <a:rPr b="1" lang="en-GB" sz="1100">
                <a:solidFill>
                  <a:srgbClr val="188038"/>
                </a:solidFill>
                <a:latin typeface="Roboto Mono"/>
                <a:ea typeface="Roboto Mono"/>
                <a:cs typeface="Roboto Mono"/>
                <a:sym typeface="Roboto Mono"/>
              </a:rPr>
              <a:t>LinearRegression</a:t>
            </a:r>
            <a:r>
              <a:rPr lang="en-GB" sz="1100">
                <a:solidFill>
                  <a:srgbClr val="000000"/>
                </a:solidFill>
                <a:latin typeface="Arial"/>
                <a:ea typeface="Arial"/>
                <a:cs typeface="Arial"/>
                <a:sym typeface="Arial"/>
              </a:rPr>
              <a:t>, </a:t>
            </a:r>
            <a:r>
              <a:rPr b="1" lang="en-GB" sz="1100">
                <a:solidFill>
                  <a:srgbClr val="188038"/>
                </a:solidFill>
                <a:latin typeface="Roboto Mono"/>
                <a:ea typeface="Roboto Mono"/>
                <a:cs typeface="Roboto Mono"/>
                <a:sym typeface="Roboto Mono"/>
              </a:rPr>
              <a:t>RandomForestRegressor</a:t>
            </a:r>
            <a:r>
              <a:rPr lang="en-GB" sz="1100">
                <a:solidFill>
                  <a:srgbClr val="000000"/>
                </a:solidFill>
                <a:latin typeface="Arial"/>
                <a:ea typeface="Arial"/>
                <a:cs typeface="Arial"/>
                <a:sym typeface="Arial"/>
              </a:rPr>
              <a:t>, </a:t>
            </a:r>
            <a:r>
              <a:rPr b="1" lang="en-GB" sz="1100">
                <a:solidFill>
                  <a:srgbClr val="188038"/>
                </a:solidFill>
                <a:latin typeface="Roboto Mono"/>
                <a:ea typeface="Roboto Mono"/>
                <a:cs typeface="Roboto Mono"/>
                <a:sym typeface="Roboto Mono"/>
              </a:rPr>
              <a:t>GradientBoostingRegressor</a:t>
            </a:r>
            <a:r>
              <a:rPr lang="en-GB" sz="1100">
                <a:solidFill>
                  <a:srgbClr val="000000"/>
                </a:solidFill>
                <a:latin typeface="Arial"/>
                <a:ea typeface="Arial"/>
                <a:cs typeface="Arial"/>
                <a:sym typeface="Arial"/>
              </a:rPr>
              <a:t>, and </a:t>
            </a:r>
            <a:r>
              <a:rPr b="1" lang="en-GB" sz="1100">
                <a:solidFill>
                  <a:srgbClr val="188038"/>
                </a:solidFill>
                <a:latin typeface="Roboto Mono"/>
                <a:ea typeface="Roboto Mono"/>
                <a:cs typeface="Roboto Mono"/>
                <a:sym typeface="Roboto Mono"/>
              </a:rPr>
              <a:t>Lasso</a:t>
            </a:r>
            <a:r>
              <a:rPr lang="en-GB"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rPr b="1" lang="en-GB" sz="1100">
                <a:solidFill>
                  <a:srgbClr val="000000"/>
                </a:solidFill>
                <a:latin typeface="Arial"/>
                <a:ea typeface="Arial"/>
                <a:cs typeface="Arial"/>
                <a:sym typeface="Arial"/>
              </a:rPr>
              <a:t>Model Evaluation</a:t>
            </a:r>
            <a:r>
              <a:rPr lang="en-GB" sz="1100">
                <a:solidFill>
                  <a:srgbClr val="000000"/>
                </a:solidFill>
                <a:latin typeface="Arial"/>
                <a:ea typeface="Arial"/>
                <a:cs typeface="Arial"/>
                <a:sym typeface="Arial"/>
              </a:rPr>
              <a:t>: After training each model, we evaluate them using </a:t>
            </a:r>
            <a:r>
              <a:rPr b="1" lang="en-GB" sz="1100">
                <a:solidFill>
                  <a:srgbClr val="000000"/>
                </a:solidFill>
                <a:latin typeface="Arial"/>
                <a:ea typeface="Arial"/>
                <a:cs typeface="Arial"/>
                <a:sym typeface="Arial"/>
              </a:rPr>
              <a:t>R²</a:t>
            </a:r>
            <a:r>
              <a:rPr lang="en-GB" sz="1100">
                <a:solidFill>
                  <a:srgbClr val="000000"/>
                </a:solidFill>
                <a:latin typeface="Arial"/>
                <a:ea typeface="Arial"/>
                <a:cs typeface="Arial"/>
                <a:sym typeface="Arial"/>
              </a:rPr>
              <a:t> (explained variance) (Indicates the proportion of the variance in the dependent variable that is predictable from the independent variables.Ranges from 0 to 1, where a higher value signifies a better fit of the model to the data.)and </a:t>
            </a:r>
            <a:r>
              <a:rPr b="1" lang="en-GB" sz="1100">
                <a:solidFill>
                  <a:srgbClr val="000000"/>
                </a:solidFill>
                <a:latin typeface="Arial"/>
                <a:ea typeface="Arial"/>
                <a:cs typeface="Arial"/>
                <a:sym typeface="Arial"/>
              </a:rPr>
              <a:t>MAE</a:t>
            </a:r>
            <a:r>
              <a:rPr lang="en-GB" sz="1100">
                <a:solidFill>
                  <a:srgbClr val="000000"/>
                </a:solidFill>
                <a:latin typeface="Arial"/>
                <a:ea typeface="Arial"/>
                <a:cs typeface="Arial"/>
                <a:sym typeface="Arial"/>
              </a:rPr>
              <a:t> (mean absolute error).(Measures the average magnitude of the errors in a set of predictions,)</a:t>
            </a:r>
            <a:r>
              <a:rPr b="1" lang="en-GB" sz="1100">
                <a:solidFill>
                  <a:srgbClr val="000000"/>
                </a:solidFill>
                <a:latin typeface="Arial"/>
                <a:ea typeface="Arial"/>
                <a:cs typeface="Arial"/>
                <a:sym typeface="Arial"/>
              </a:rPr>
              <a:t>Lower MAE values indicate better model performance.</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pic>
        <p:nvPicPr>
          <p:cNvPr id="185" name="Google Shape;185;p21"/>
          <p:cNvPicPr preferRelativeResize="0"/>
          <p:nvPr/>
        </p:nvPicPr>
        <p:blipFill>
          <a:blip r:embed="rId3">
            <a:alphaModFix/>
          </a:blip>
          <a:stretch>
            <a:fillRect/>
          </a:stretch>
        </p:blipFill>
        <p:spPr>
          <a:xfrm>
            <a:off x="3919350" y="2085975"/>
            <a:ext cx="4179376" cy="22306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